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8" r:id="rId3"/>
    <p:sldId id="309" r:id="rId4"/>
    <p:sldId id="313" r:id="rId5"/>
    <p:sldId id="315" r:id="rId6"/>
    <p:sldId id="259" r:id="rId7"/>
    <p:sldId id="267" r:id="rId8"/>
    <p:sldId id="302" r:id="rId9"/>
    <p:sldId id="262" r:id="rId10"/>
    <p:sldId id="306" r:id="rId11"/>
    <p:sldId id="260" r:id="rId12"/>
    <p:sldId id="311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5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1AF80-EEE0-4FE2-B71B-72C948301B17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C0C2-FA97-4D90-AE12-68FB190D4F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82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FC0C2-FA97-4D90-AE12-68FB190D4FD9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834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FC0C2-FA97-4D90-AE12-68FB190D4FD9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506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96255-98E6-D152-8CFF-4BEDBF2DB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378CB1-E339-E5E2-419B-16D131B68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D287C8-1912-346C-DE0D-6E8F27A43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33551-7E2C-5182-7EC2-C70E3510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1AF21-9526-1857-5A2E-AC6B3CF8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448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57347-3EC4-FA4A-0389-BEB77290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963661-3886-7F29-8BA3-68CC1E658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CE9AC-ED2F-94E6-544B-A6D8DE25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5FD73-A6CF-C2D5-898F-5E50CAC5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448EF2-84E6-DE71-D039-C1C07795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22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9D2772-86BD-27C2-A840-55B13E26E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0E5A63-C49C-B250-2FB9-0CFA65224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6DCF60-7F8F-9DB1-3B77-01BEDBC4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796AD-702D-C7CC-0C12-E229C144E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ECF935-5635-C6C7-CB5F-5716ABA9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851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5334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039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666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6992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53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886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6894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192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DFC95-4D3A-179E-14E1-E911435B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60C061-DE80-9F22-38A3-E318AD2B4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559B9-0155-CC91-A771-D284FCB2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0DB66-34FC-5B55-FA04-74B9C001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3A875-C0B3-0A64-E8B8-425A55DF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1691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899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6148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774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D8293-47A7-9D95-866F-A80D7A4D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C2EF2A-AFB7-2BD5-6B29-9C55CB6D4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75CFE-1AD4-A310-FCDE-34E097E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3B239-D076-E72A-941C-6A32FBFF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A234A-6863-6FBA-DEC2-F8DD1182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37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E9023-0138-BD8C-E68A-6474DB2F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C5066-1216-1A2B-CC56-6393B862D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5E8923-410D-4F80-A580-F0D98B19F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195C1B-CDFF-754A-2DF9-A230FB0A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6B3E9-3E3C-314B-CAE1-58385B96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016140-118E-AF93-49AD-4D7C17BC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98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B6805-038F-120D-BBC4-84D292AF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7D9E80-94FC-A3C3-07AA-B6DE202F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C6AA5C-6685-225A-4899-074B222B7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72A0F-EE90-5936-E1FB-DB8B97112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E6CA03-07E1-4AE9-3094-AB9D47577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D9F0CC-A631-D74C-15B1-73CAC416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860C8A8-5180-AE65-DB7F-46D838FB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5E3CD3-B0B5-379B-5EE8-0A174301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09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C9D75-9DB1-7426-385C-18CAFC19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91F1D6-6FB5-BB45-926B-17E296FC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035861-20C5-BB70-0E7B-B9D53E87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A5560-E66E-2397-5BAF-DC8C0DAF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51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28DC82-68EA-F81C-87C7-DE45BD4B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404AB8-C0D1-B6BF-5FDF-109D4E45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EA5056-1342-651C-42D6-F57DEAA1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654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20A66-29F7-90B4-BB3E-B2785F847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EA97B-07F1-150E-D137-C4A218F4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5BBE69-9E6E-9E22-0406-6AE786C08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D6517D-D14B-9D30-3038-AC5E658F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0C0DBC-AADA-72DB-5F39-2D40ED2B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42705-810C-FEB1-16A4-A116CA31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732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FDD8B-734D-C255-67B5-2DC1938B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CCD4EF-81DC-8EBD-C3E7-CF23E5D72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972C96-D5E5-B7C1-64D2-3430005F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6259AF-B892-3341-1C4C-EFD04DE4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BE3C6D-6C54-54F4-349E-7B72A89D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4C2AA6-E0AE-D0F8-7BA5-AB025822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894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1448F0-B024-842C-43EC-40C15CAD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68047C-EBB0-149D-37A8-9B0EDDA2A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2618F-1E94-F512-8527-F74B2F28D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A078-C185-4273-BBAC-8F80F3EB2716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14F2B-64F4-2A58-3D22-F763C6A61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6A23C-CF7D-FDE3-4A78-6402E2F68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F70B-F759-46B7-8BF9-7609381CEF5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3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E9826-2BD0-4262-B13C-E0E85D90433F}" type="datetimeFigureOut">
              <a:rPr lang="es-PE" smtClean="0"/>
              <a:t>26/09/2024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6DCD-B157-4464-8D39-42E44DCE3B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95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mailto:rramirez@bboc.com.p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lovaton@bboc.com.pe" TargetMode="External"/><Relationship Id="rId5" Type="http://schemas.openxmlformats.org/officeDocument/2006/relationships/hyperlink" Target="mailto:leyva@bboc.com.pe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0"/>
              </a:schemeClr>
            </a:gs>
            <a:gs pos="36000">
              <a:schemeClr val="accent1">
                <a:lumMod val="50000"/>
              </a:schemeClr>
            </a:gs>
            <a:gs pos="50000">
              <a:schemeClr val="accent1">
                <a:lumMod val="50000"/>
              </a:schemeClr>
            </a:gs>
            <a:gs pos="8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2686B8-3B5F-99BD-EDA9-642AFA2C1BC4}"/>
              </a:ext>
            </a:extLst>
          </p:cNvPr>
          <p:cNvSpPr txBox="1"/>
          <p:nvPr/>
        </p:nvSpPr>
        <p:spPr>
          <a:xfrm>
            <a:off x="4077780" y="3038108"/>
            <a:ext cx="3926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¿Cómo es nuestro Outsourcing?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B3B609-3385-E4B1-D0D3-0F8A4B36F1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711" y="5381776"/>
            <a:ext cx="1090498" cy="79593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D34CF9D-9521-D7C1-3091-9C24CA15184F}"/>
              </a:ext>
            </a:extLst>
          </p:cNvPr>
          <p:cNvGrpSpPr/>
          <p:nvPr/>
        </p:nvGrpSpPr>
        <p:grpSpPr>
          <a:xfrm>
            <a:off x="737017" y="1936234"/>
            <a:ext cx="1229193" cy="1454046"/>
            <a:chOff x="9863528" y="2368446"/>
            <a:chExt cx="1229193" cy="1454046"/>
          </a:xfrm>
        </p:grpSpPr>
        <p:sp>
          <p:nvSpPr>
            <p:cNvPr id="5" name="Rombo 4">
              <a:extLst>
                <a:ext uri="{FF2B5EF4-FFF2-40B4-BE49-F238E27FC236}">
                  <a16:creationId xmlns:a16="http://schemas.microsoft.com/office/drawing/2014/main" id="{4CAEA701-165D-5F49-FACD-A2A5DA3B0513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mbo 5">
              <a:extLst>
                <a:ext uri="{FF2B5EF4-FFF2-40B4-BE49-F238E27FC236}">
                  <a16:creationId xmlns:a16="http://schemas.microsoft.com/office/drawing/2014/main" id="{EC821BFD-673E-C16D-C0D9-C171D7C12E8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mbo 6">
              <a:extLst>
                <a:ext uri="{FF2B5EF4-FFF2-40B4-BE49-F238E27FC236}">
                  <a16:creationId xmlns:a16="http://schemas.microsoft.com/office/drawing/2014/main" id="{74898ABC-775C-9F44-41E2-2B66B1ECCC31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mbo 7">
              <a:extLst>
                <a:ext uri="{FF2B5EF4-FFF2-40B4-BE49-F238E27FC236}">
                  <a16:creationId xmlns:a16="http://schemas.microsoft.com/office/drawing/2014/main" id="{00BFC749-607E-3D64-AFE9-CA63F68891C7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F81CE886-A374-622C-23C9-998A315BDA35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mbo 9">
              <a:extLst>
                <a:ext uri="{FF2B5EF4-FFF2-40B4-BE49-F238E27FC236}">
                  <a16:creationId xmlns:a16="http://schemas.microsoft.com/office/drawing/2014/main" id="{6AB0F04B-0D94-FE98-DF6A-1FB4310895D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mbo 10">
              <a:extLst>
                <a:ext uri="{FF2B5EF4-FFF2-40B4-BE49-F238E27FC236}">
                  <a16:creationId xmlns:a16="http://schemas.microsoft.com/office/drawing/2014/main" id="{42F8D1C1-DC68-1801-A333-924FE669F1D3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mbo 11">
              <a:extLst>
                <a:ext uri="{FF2B5EF4-FFF2-40B4-BE49-F238E27FC236}">
                  <a16:creationId xmlns:a16="http://schemas.microsoft.com/office/drawing/2014/main" id="{2FD67C28-5B33-3947-FEED-9C9F6BE9A003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C7FFDE-9174-2FCC-F697-BD540D021A24}"/>
              </a:ext>
            </a:extLst>
          </p:cNvPr>
          <p:cNvGrpSpPr/>
          <p:nvPr/>
        </p:nvGrpSpPr>
        <p:grpSpPr>
          <a:xfrm>
            <a:off x="739517" y="3437745"/>
            <a:ext cx="1229193" cy="1454046"/>
            <a:chOff x="9863528" y="2368446"/>
            <a:chExt cx="1229193" cy="1454046"/>
          </a:xfrm>
        </p:grpSpPr>
        <p:sp>
          <p:nvSpPr>
            <p:cNvPr id="14" name="Rombo 13">
              <a:extLst>
                <a:ext uri="{FF2B5EF4-FFF2-40B4-BE49-F238E27FC236}">
                  <a16:creationId xmlns:a16="http://schemas.microsoft.com/office/drawing/2014/main" id="{9E0DD8B7-A036-7E43-877C-D43C8C4C694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mbo 14">
              <a:extLst>
                <a:ext uri="{FF2B5EF4-FFF2-40B4-BE49-F238E27FC236}">
                  <a16:creationId xmlns:a16="http://schemas.microsoft.com/office/drawing/2014/main" id="{BA74714E-C5D7-C7F8-8661-D6AD3C471B5A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mbo 15">
              <a:extLst>
                <a:ext uri="{FF2B5EF4-FFF2-40B4-BE49-F238E27FC236}">
                  <a16:creationId xmlns:a16="http://schemas.microsoft.com/office/drawing/2014/main" id="{28D53A06-B97F-D9D1-7381-16873C72894F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mbo 16">
              <a:extLst>
                <a:ext uri="{FF2B5EF4-FFF2-40B4-BE49-F238E27FC236}">
                  <a16:creationId xmlns:a16="http://schemas.microsoft.com/office/drawing/2014/main" id="{52DFCEEC-D728-FA32-FFE1-6555A77D8049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mbo 17">
              <a:extLst>
                <a:ext uri="{FF2B5EF4-FFF2-40B4-BE49-F238E27FC236}">
                  <a16:creationId xmlns:a16="http://schemas.microsoft.com/office/drawing/2014/main" id="{FA37835F-B85F-7EE3-AE19-3B04FDA94EF3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mbo 18">
              <a:extLst>
                <a:ext uri="{FF2B5EF4-FFF2-40B4-BE49-F238E27FC236}">
                  <a16:creationId xmlns:a16="http://schemas.microsoft.com/office/drawing/2014/main" id="{8B31C0DC-4319-5D9E-311A-871C8B2FD006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mbo 19">
              <a:extLst>
                <a:ext uri="{FF2B5EF4-FFF2-40B4-BE49-F238E27FC236}">
                  <a16:creationId xmlns:a16="http://schemas.microsoft.com/office/drawing/2014/main" id="{6DEBBC12-90A8-F65F-3CD5-274F534F341B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mbo 20">
              <a:extLst>
                <a:ext uri="{FF2B5EF4-FFF2-40B4-BE49-F238E27FC236}">
                  <a16:creationId xmlns:a16="http://schemas.microsoft.com/office/drawing/2014/main" id="{66381EF7-B707-4CAB-FB4A-604C2A95C6A4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E2C19C9-F796-2CBF-7584-24714272F201}"/>
              </a:ext>
            </a:extLst>
          </p:cNvPr>
          <p:cNvGrpSpPr/>
          <p:nvPr/>
        </p:nvGrpSpPr>
        <p:grpSpPr>
          <a:xfrm>
            <a:off x="742017" y="472199"/>
            <a:ext cx="1229193" cy="1454046"/>
            <a:chOff x="9863528" y="2368446"/>
            <a:chExt cx="1229193" cy="1454046"/>
          </a:xfrm>
        </p:grpSpPr>
        <p:sp>
          <p:nvSpPr>
            <p:cNvPr id="23" name="Rombo 22">
              <a:extLst>
                <a:ext uri="{FF2B5EF4-FFF2-40B4-BE49-F238E27FC236}">
                  <a16:creationId xmlns:a16="http://schemas.microsoft.com/office/drawing/2014/main" id="{AEBBE6FC-109F-26F2-9DE2-6AB54AF25F9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mbo 23">
              <a:extLst>
                <a:ext uri="{FF2B5EF4-FFF2-40B4-BE49-F238E27FC236}">
                  <a16:creationId xmlns:a16="http://schemas.microsoft.com/office/drawing/2014/main" id="{724633E3-BF3C-DDDD-E7C4-961F0F928E6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EF28FD86-A6E3-7FCB-7DB6-5BCCA198E94B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mbo 25">
              <a:extLst>
                <a:ext uri="{FF2B5EF4-FFF2-40B4-BE49-F238E27FC236}">
                  <a16:creationId xmlns:a16="http://schemas.microsoft.com/office/drawing/2014/main" id="{34B04936-718A-56AC-44FF-9887BCC86561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ombo 26">
              <a:extLst>
                <a:ext uri="{FF2B5EF4-FFF2-40B4-BE49-F238E27FC236}">
                  <a16:creationId xmlns:a16="http://schemas.microsoft.com/office/drawing/2014/main" id="{36725F53-F2D7-CF5E-8FD8-FC5194D0C794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mbo 27">
              <a:extLst>
                <a:ext uri="{FF2B5EF4-FFF2-40B4-BE49-F238E27FC236}">
                  <a16:creationId xmlns:a16="http://schemas.microsoft.com/office/drawing/2014/main" id="{3624B5BA-7C3F-DDB5-9D28-8636032BBE6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mbo 28">
              <a:extLst>
                <a:ext uri="{FF2B5EF4-FFF2-40B4-BE49-F238E27FC236}">
                  <a16:creationId xmlns:a16="http://schemas.microsoft.com/office/drawing/2014/main" id="{B14B5F37-D767-CAE7-6B0C-2F160987F95F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mbo 29">
              <a:extLst>
                <a:ext uri="{FF2B5EF4-FFF2-40B4-BE49-F238E27FC236}">
                  <a16:creationId xmlns:a16="http://schemas.microsoft.com/office/drawing/2014/main" id="{5F5C4E31-C637-4453-35B0-2484D60FE616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FFF6E88-064C-DE3F-B805-797512FD99CA}"/>
              </a:ext>
            </a:extLst>
          </p:cNvPr>
          <p:cNvGrpSpPr/>
          <p:nvPr/>
        </p:nvGrpSpPr>
        <p:grpSpPr>
          <a:xfrm>
            <a:off x="729527" y="4911787"/>
            <a:ext cx="1229193" cy="1454046"/>
            <a:chOff x="9863528" y="2368446"/>
            <a:chExt cx="1229193" cy="1454046"/>
          </a:xfrm>
        </p:grpSpPr>
        <p:sp>
          <p:nvSpPr>
            <p:cNvPr id="32" name="Rombo 31">
              <a:extLst>
                <a:ext uri="{FF2B5EF4-FFF2-40B4-BE49-F238E27FC236}">
                  <a16:creationId xmlns:a16="http://schemas.microsoft.com/office/drawing/2014/main" id="{4952BC8D-0D23-C9EE-5014-95D66D11B406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mbo 32">
              <a:extLst>
                <a:ext uri="{FF2B5EF4-FFF2-40B4-BE49-F238E27FC236}">
                  <a16:creationId xmlns:a16="http://schemas.microsoft.com/office/drawing/2014/main" id="{30A304E9-E7FB-1370-DE40-5D21CB79171D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ombo 33">
              <a:extLst>
                <a:ext uri="{FF2B5EF4-FFF2-40B4-BE49-F238E27FC236}">
                  <a16:creationId xmlns:a16="http://schemas.microsoft.com/office/drawing/2014/main" id="{BD79AF66-2A4D-1780-93F3-D05ADD08FD57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mbo 34">
              <a:extLst>
                <a:ext uri="{FF2B5EF4-FFF2-40B4-BE49-F238E27FC236}">
                  <a16:creationId xmlns:a16="http://schemas.microsoft.com/office/drawing/2014/main" id="{A5F15F0F-095F-524E-99A3-74D75A01B295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mbo 35">
              <a:extLst>
                <a:ext uri="{FF2B5EF4-FFF2-40B4-BE49-F238E27FC236}">
                  <a16:creationId xmlns:a16="http://schemas.microsoft.com/office/drawing/2014/main" id="{2186BCE1-1346-ABD7-EB22-7B8277E111CE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mbo 36">
              <a:extLst>
                <a:ext uri="{FF2B5EF4-FFF2-40B4-BE49-F238E27FC236}">
                  <a16:creationId xmlns:a16="http://schemas.microsoft.com/office/drawing/2014/main" id="{C5C74B7A-5617-E038-36FB-15473AED2E8C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mbo 37">
              <a:extLst>
                <a:ext uri="{FF2B5EF4-FFF2-40B4-BE49-F238E27FC236}">
                  <a16:creationId xmlns:a16="http://schemas.microsoft.com/office/drawing/2014/main" id="{22612667-6D7B-AFF1-4594-118BBCB361BD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ombo 38">
              <a:extLst>
                <a:ext uri="{FF2B5EF4-FFF2-40B4-BE49-F238E27FC236}">
                  <a16:creationId xmlns:a16="http://schemas.microsoft.com/office/drawing/2014/main" id="{B26B9BB8-04B4-CD7A-DBD1-B66BBF56732D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9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F7ACE2D8-0663-46A8-2133-2078A4B52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382"/>
            <a:ext cx="9144000" cy="732968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Arial Narrow" panose="020B0606020202030204" pitchFamily="34" charset="0"/>
              </a:rPr>
              <a:t>ESTADO DE SITUACION FINANCIERA SIMPLIFICADO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(Expresados en soles)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67377B1-B45C-D7BB-2EBF-F778F4C2D864}"/>
              </a:ext>
            </a:extLst>
          </p:cNvPr>
          <p:cNvCxnSpPr/>
          <p:nvPr/>
        </p:nvCxnSpPr>
        <p:spPr>
          <a:xfrm>
            <a:off x="839449" y="929390"/>
            <a:ext cx="104181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useos: éstas son las ciudades con más en el mundo | Architectural Digest">
            <a:extLst>
              <a:ext uri="{FF2B5EF4-FFF2-40B4-BE49-F238E27FC236}">
                <a16:creationId xmlns:a16="http://schemas.microsoft.com/office/drawing/2014/main" id="{21CD0C73-590E-F747-7BDE-6FE87014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47" y="5195642"/>
            <a:ext cx="2606108" cy="146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D344873-9D49-5A9E-A4CF-FCBC97B3ED65}"/>
              </a:ext>
            </a:extLst>
          </p:cNvPr>
          <p:cNvSpPr/>
          <p:nvPr/>
        </p:nvSpPr>
        <p:spPr>
          <a:xfrm>
            <a:off x="937247" y="5195642"/>
            <a:ext cx="10199324" cy="1465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1065DE-B910-6C68-A169-BC17257A37C9}"/>
              </a:ext>
            </a:extLst>
          </p:cNvPr>
          <p:cNvSpPr txBox="1"/>
          <p:nvPr/>
        </p:nvSpPr>
        <p:spPr>
          <a:xfrm>
            <a:off x="3543355" y="5505318"/>
            <a:ext cx="744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Edwardian Script ITC" panose="030303020407070D0804" pitchFamily="66" charset="0"/>
              </a:rPr>
              <a:t>Hemos simplificado la estructura del Balance General de la Empresa para mostrar </a:t>
            </a:r>
          </a:p>
          <a:p>
            <a:pPr algn="ctr"/>
            <a:r>
              <a:rPr lang="es-ES" sz="2400" dirty="0">
                <a:latin typeface="Edwardian Script ITC" panose="030303020407070D0804" pitchFamily="66" charset="0"/>
              </a:rPr>
              <a:t>la interrelación de vuestras cuentas patrimoniales.</a:t>
            </a:r>
            <a:endParaRPr lang="es-PE" sz="2400" dirty="0">
              <a:latin typeface="Edwardian Script ITC" panose="030303020407070D08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513DBD-44E0-207B-2712-304A5BC32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47" y="1159066"/>
            <a:ext cx="10199324" cy="391299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76713474-42F3-2BC4-EA67-9AB1DFF61B97}"/>
              </a:ext>
            </a:extLst>
          </p:cNvPr>
          <p:cNvGrpSpPr/>
          <p:nvPr/>
        </p:nvGrpSpPr>
        <p:grpSpPr>
          <a:xfrm>
            <a:off x="5728995" y="1688841"/>
            <a:ext cx="301689" cy="1119673"/>
            <a:chOff x="5728995" y="1688841"/>
            <a:chExt cx="301689" cy="1119673"/>
          </a:xfrm>
        </p:grpSpPr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CEA71C42-B57C-A90D-BDD2-6B55A9408B61}"/>
                </a:ext>
              </a:extLst>
            </p:cNvPr>
            <p:cNvCxnSpPr/>
            <p:nvPr/>
          </p:nvCxnSpPr>
          <p:spPr>
            <a:xfrm>
              <a:off x="5878284" y="2808514"/>
              <a:ext cx="15240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AE01E018-9550-AE4F-8FDD-AE0C0EF34E5C}"/>
                </a:ext>
              </a:extLst>
            </p:cNvPr>
            <p:cNvCxnSpPr/>
            <p:nvPr/>
          </p:nvCxnSpPr>
          <p:spPr>
            <a:xfrm>
              <a:off x="5878284" y="1688841"/>
              <a:ext cx="0" cy="111967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6D6DD8B-C243-CF24-5C54-9C6D3889D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8995" y="1710611"/>
              <a:ext cx="12440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913482B-3E1A-F169-42E5-05465387EA7F}"/>
              </a:ext>
            </a:extLst>
          </p:cNvPr>
          <p:cNvCxnSpPr/>
          <p:nvPr/>
        </p:nvCxnSpPr>
        <p:spPr>
          <a:xfrm flipV="1">
            <a:off x="5728995" y="1688841"/>
            <a:ext cx="301689" cy="1679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8CF384C-3905-D418-9D96-91AAF9B4944C}"/>
              </a:ext>
            </a:extLst>
          </p:cNvPr>
          <p:cNvCxnSpPr/>
          <p:nvPr/>
        </p:nvCxnSpPr>
        <p:spPr>
          <a:xfrm flipV="1">
            <a:off x="5722772" y="1878565"/>
            <a:ext cx="301689" cy="16795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4D4562C-22F4-7496-D5D3-7DC1C7809947}"/>
              </a:ext>
            </a:extLst>
          </p:cNvPr>
          <p:cNvGrpSpPr/>
          <p:nvPr/>
        </p:nvGrpSpPr>
        <p:grpSpPr>
          <a:xfrm>
            <a:off x="5694783" y="2783630"/>
            <a:ext cx="301689" cy="2027855"/>
            <a:chOff x="5728995" y="1688841"/>
            <a:chExt cx="301689" cy="1119673"/>
          </a:xfrm>
        </p:grpSpPr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25B30B80-33BA-7B2B-CCAD-9553C9736FA9}"/>
                </a:ext>
              </a:extLst>
            </p:cNvPr>
            <p:cNvCxnSpPr/>
            <p:nvPr/>
          </p:nvCxnSpPr>
          <p:spPr>
            <a:xfrm>
              <a:off x="5878284" y="2808514"/>
              <a:ext cx="152400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623C2881-5A16-1E80-13CE-72C84E1F4C7A}"/>
                </a:ext>
              </a:extLst>
            </p:cNvPr>
            <p:cNvCxnSpPr/>
            <p:nvPr/>
          </p:nvCxnSpPr>
          <p:spPr>
            <a:xfrm>
              <a:off x="5878284" y="1688841"/>
              <a:ext cx="0" cy="111967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11D2ABD4-D686-9FE4-BBF5-56249736AB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8995" y="1710611"/>
              <a:ext cx="124402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212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0"/>
              </a:schemeClr>
            </a:gs>
            <a:gs pos="36000">
              <a:schemeClr val="accent1">
                <a:lumMod val="50000"/>
              </a:schemeClr>
            </a:gs>
            <a:gs pos="50000">
              <a:schemeClr val="accent1">
                <a:lumMod val="50000"/>
              </a:schemeClr>
            </a:gs>
            <a:gs pos="8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D34CF9D-9521-D7C1-3091-9C24CA15184F}"/>
              </a:ext>
            </a:extLst>
          </p:cNvPr>
          <p:cNvGrpSpPr/>
          <p:nvPr/>
        </p:nvGrpSpPr>
        <p:grpSpPr>
          <a:xfrm>
            <a:off x="841947" y="1936234"/>
            <a:ext cx="1229193" cy="1454046"/>
            <a:chOff x="9863528" y="2368446"/>
            <a:chExt cx="1229193" cy="1454046"/>
          </a:xfrm>
        </p:grpSpPr>
        <p:sp>
          <p:nvSpPr>
            <p:cNvPr id="5" name="Rombo 4">
              <a:extLst>
                <a:ext uri="{FF2B5EF4-FFF2-40B4-BE49-F238E27FC236}">
                  <a16:creationId xmlns:a16="http://schemas.microsoft.com/office/drawing/2014/main" id="{4CAEA701-165D-5F49-FACD-A2A5DA3B0513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mbo 5">
              <a:extLst>
                <a:ext uri="{FF2B5EF4-FFF2-40B4-BE49-F238E27FC236}">
                  <a16:creationId xmlns:a16="http://schemas.microsoft.com/office/drawing/2014/main" id="{EC821BFD-673E-C16D-C0D9-C171D7C12E8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mbo 6">
              <a:extLst>
                <a:ext uri="{FF2B5EF4-FFF2-40B4-BE49-F238E27FC236}">
                  <a16:creationId xmlns:a16="http://schemas.microsoft.com/office/drawing/2014/main" id="{74898ABC-775C-9F44-41E2-2B66B1ECCC31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mbo 7">
              <a:extLst>
                <a:ext uri="{FF2B5EF4-FFF2-40B4-BE49-F238E27FC236}">
                  <a16:creationId xmlns:a16="http://schemas.microsoft.com/office/drawing/2014/main" id="{00BFC749-607E-3D64-AFE9-CA63F68891C7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F81CE886-A374-622C-23C9-998A315BDA35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mbo 9">
              <a:extLst>
                <a:ext uri="{FF2B5EF4-FFF2-40B4-BE49-F238E27FC236}">
                  <a16:creationId xmlns:a16="http://schemas.microsoft.com/office/drawing/2014/main" id="{6AB0F04B-0D94-FE98-DF6A-1FB4310895D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mbo 10">
              <a:extLst>
                <a:ext uri="{FF2B5EF4-FFF2-40B4-BE49-F238E27FC236}">
                  <a16:creationId xmlns:a16="http://schemas.microsoft.com/office/drawing/2014/main" id="{42F8D1C1-DC68-1801-A333-924FE669F1D3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mbo 11">
              <a:extLst>
                <a:ext uri="{FF2B5EF4-FFF2-40B4-BE49-F238E27FC236}">
                  <a16:creationId xmlns:a16="http://schemas.microsoft.com/office/drawing/2014/main" id="{2FD67C28-5B33-3947-FEED-9C9F6BE9A003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C7FFDE-9174-2FCC-F697-BD540D021A24}"/>
              </a:ext>
            </a:extLst>
          </p:cNvPr>
          <p:cNvGrpSpPr/>
          <p:nvPr/>
        </p:nvGrpSpPr>
        <p:grpSpPr>
          <a:xfrm>
            <a:off x="844447" y="3437745"/>
            <a:ext cx="1229193" cy="1454046"/>
            <a:chOff x="9863528" y="2368446"/>
            <a:chExt cx="1229193" cy="1454046"/>
          </a:xfrm>
        </p:grpSpPr>
        <p:sp>
          <p:nvSpPr>
            <p:cNvPr id="14" name="Rombo 13">
              <a:extLst>
                <a:ext uri="{FF2B5EF4-FFF2-40B4-BE49-F238E27FC236}">
                  <a16:creationId xmlns:a16="http://schemas.microsoft.com/office/drawing/2014/main" id="{9E0DD8B7-A036-7E43-877C-D43C8C4C694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mbo 14">
              <a:extLst>
                <a:ext uri="{FF2B5EF4-FFF2-40B4-BE49-F238E27FC236}">
                  <a16:creationId xmlns:a16="http://schemas.microsoft.com/office/drawing/2014/main" id="{BA74714E-C5D7-C7F8-8661-D6AD3C471B5A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mbo 15">
              <a:extLst>
                <a:ext uri="{FF2B5EF4-FFF2-40B4-BE49-F238E27FC236}">
                  <a16:creationId xmlns:a16="http://schemas.microsoft.com/office/drawing/2014/main" id="{28D53A06-B97F-D9D1-7381-16873C72894F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mbo 16">
              <a:extLst>
                <a:ext uri="{FF2B5EF4-FFF2-40B4-BE49-F238E27FC236}">
                  <a16:creationId xmlns:a16="http://schemas.microsoft.com/office/drawing/2014/main" id="{52DFCEEC-D728-FA32-FFE1-6555A77D8049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mbo 17">
              <a:extLst>
                <a:ext uri="{FF2B5EF4-FFF2-40B4-BE49-F238E27FC236}">
                  <a16:creationId xmlns:a16="http://schemas.microsoft.com/office/drawing/2014/main" id="{FA37835F-B85F-7EE3-AE19-3B04FDA94EF3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mbo 18">
              <a:extLst>
                <a:ext uri="{FF2B5EF4-FFF2-40B4-BE49-F238E27FC236}">
                  <a16:creationId xmlns:a16="http://schemas.microsoft.com/office/drawing/2014/main" id="{8B31C0DC-4319-5D9E-311A-871C8B2FD006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mbo 19">
              <a:extLst>
                <a:ext uri="{FF2B5EF4-FFF2-40B4-BE49-F238E27FC236}">
                  <a16:creationId xmlns:a16="http://schemas.microsoft.com/office/drawing/2014/main" id="{6DEBBC12-90A8-F65F-3CD5-274F534F341B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mbo 20">
              <a:extLst>
                <a:ext uri="{FF2B5EF4-FFF2-40B4-BE49-F238E27FC236}">
                  <a16:creationId xmlns:a16="http://schemas.microsoft.com/office/drawing/2014/main" id="{66381EF7-B707-4CAB-FB4A-604C2A95C6A4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E2C19C9-F796-2CBF-7584-24714272F201}"/>
              </a:ext>
            </a:extLst>
          </p:cNvPr>
          <p:cNvGrpSpPr/>
          <p:nvPr/>
        </p:nvGrpSpPr>
        <p:grpSpPr>
          <a:xfrm>
            <a:off x="846947" y="472199"/>
            <a:ext cx="1229193" cy="1454046"/>
            <a:chOff x="9863528" y="2368446"/>
            <a:chExt cx="1229193" cy="1454046"/>
          </a:xfrm>
        </p:grpSpPr>
        <p:sp>
          <p:nvSpPr>
            <p:cNvPr id="23" name="Rombo 22">
              <a:extLst>
                <a:ext uri="{FF2B5EF4-FFF2-40B4-BE49-F238E27FC236}">
                  <a16:creationId xmlns:a16="http://schemas.microsoft.com/office/drawing/2014/main" id="{AEBBE6FC-109F-26F2-9DE2-6AB54AF25F9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mbo 23">
              <a:extLst>
                <a:ext uri="{FF2B5EF4-FFF2-40B4-BE49-F238E27FC236}">
                  <a16:creationId xmlns:a16="http://schemas.microsoft.com/office/drawing/2014/main" id="{724633E3-BF3C-DDDD-E7C4-961F0F928E6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EF28FD86-A6E3-7FCB-7DB6-5BCCA198E94B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mbo 25">
              <a:extLst>
                <a:ext uri="{FF2B5EF4-FFF2-40B4-BE49-F238E27FC236}">
                  <a16:creationId xmlns:a16="http://schemas.microsoft.com/office/drawing/2014/main" id="{34B04936-718A-56AC-44FF-9887BCC86561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ombo 26">
              <a:extLst>
                <a:ext uri="{FF2B5EF4-FFF2-40B4-BE49-F238E27FC236}">
                  <a16:creationId xmlns:a16="http://schemas.microsoft.com/office/drawing/2014/main" id="{36725F53-F2D7-CF5E-8FD8-FC5194D0C794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mbo 27">
              <a:extLst>
                <a:ext uri="{FF2B5EF4-FFF2-40B4-BE49-F238E27FC236}">
                  <a16:creationId xmlns:a16="http://schemas.microsoft.com/office/drawing/2014/main" id="{3624B5BA-7C3F-DDB5-9D28-8636032BBE6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mbo 28">
              <a:extLst>
                <a:ext uri="{FF2B5EF4-FFF2-40B4-BE49-F238E27FC236}">
                  <a16:creationId xmlns:a16="http://schemas.microsoft.com/office/drawing/2014/main" id="{B14B5F37-D767-CAE7-6B0C-2F160987F95F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mbo 29">
              <a:extLst>
                <a:ext uri="{FF2B5EF4-FFF2-40B4-BE49-F238E27FC236}">
                  <a16:creationId xmlns:a16="http://schemas.microsoft.com/office/drawing/2014/main" id="{5F5C4E31-C637-4453-35B0-2484D60FE616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FFF6E88-064C-DE3F-B805-797512FD99CA}"/>
              </a:ext>
            </a:extLst>
          </p:cNvPr>
          <p:cNvGrpSpPr/>
          <p:nvPr/>
        </p:nvGrpSpPr>
        <p:grpSpPr>
          <a:xfrm>
            <a:off x="834457" y="4911787"/>
            <a:ext cx="1229193" cy="1454046"/>
            <a:chOff x="9863528" y="2368446"/>
            <a:chExt cx="1229193" cy="1454046"/>
          </a:xfrm>
        </p:grpSpPr>
        <p:sp>
          <p:nvSpPr>
            <p:cNvPr id="32" name="Rombo 31">
              <a:extLst>
                <a:ext uri="{FF2B5EF4-FFF2-40B4-BE49-F238E27FC236}">
                  <a16:creationId xmlns:a16="http://schemas.microsoft.com/office/drawing/2014/main" id="{4952BC8D-0D23-C9EE-5014-95D66D11B406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mbo 32">
              <a:extLst>
                <a:ext uri="{FF2B5EF4-FFF2-40B4-BE49-F238E27FC236}">
                  <a16:creationId xmlns:a16="http://schemas.microsoft.com/office/drawing/2014/main" id="{30A304E9-E7FB-1370-DE40-5D21CB79171D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ombo 33">
              <a:extLst>
                <a:ext uri="{FF2B5EF4-FFF2-40B4-BE49-F238E27FC236}">
                  <a16:creationId xmlns:a16="http://schemas.microsoft.com/office/drawing/2014/main" id="{BD79AF66-2A4D-1780-93F3-D05ADD08FD57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mbo 34">
              <a:extLst>
                <a:ext uri="{FF2B5EF4-FFF2-40B4-BE49-F238E27FC236}">
                  <a16:creationId xmlns:a16="http://schemas.microsoft.com/office/drawing/2014/main" id="{A5F15F0F-095F-524E-99A3-74D75A01B295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mbo 35">
              <a:extLst>
                <a:ext uri="{FF2B5EF4-FFF2-40B4-BE49-F238E27FC236}">
                  <a16:creationId xmlns:a16="http://schemas.microsoft.com/office/drawing/2014/main" id="{2186BCE1-1346-ABD7-EB22-7B8277E111CE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mbo 36">
              <a:extLst>
                <a:ext uri="{FF2B5EF4-FFF2-40B4-BE49-F238E27FC236}">
                  <a16:creationId xmlns:a16="http://schemas.microsoft.com/office/drawing/2014/main" id="{C5C74B7A-5617-E038-36FB-15473AED2E8C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mbo 37">
              <a:extLst>
                <a:ext uri="{FF2B5EF4-FFF2-40B4-BE49-F238E27FC236}">
                  <a16:creationId xmlns:a16="http://schemas.microsoft.com/office/drawing/2014/main" id="{22612667-6D7B-AFF1-4594-118BBCB361BD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ombo 38">
              <a:extLst>
                <a:ext uri="{FF2B5EF4-FFF2-40B4-BE49-F238E27FC236}">
                  <a16:creationId xmlns:a16="http://schemas.microsoft.com/office/drawing/2014/main" id="{B26B9BB8-04B4-CD7A-DBD1-B66BBF56732D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The Detective Archetype - Wild Gratitude">
            <a:extLst>
              <a:ext uri="{FF2B5EF4-FFF2-40B4-BE49-F238E27FC236}">
                <a16:creationId xmlns:a16="http://schemas.microsoft.com/office/drawing/2014/main" id="{A08613D0-32D5-AE88-5AB8-5F5D45D2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B3B609-3385-E4B1-D0D3-0F8A4B36F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5602" y="5837954"/>
            <a:ext cx="1090498" cy="795938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112686B8-3B5F-99BD-EDA9-642AFA2C1BC4}"/>
              </a:ext>
            </a:extLst>
          </p:cNvPr>
          <p:cNvSpPr txBox="1"/>
          <p:nvPr/>
        </p:nvSpPr>
        <p:spPr>
          <a:xfrm>
            <a:off x="3289067" y="1871301"/>
            <a:ext cx="248653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Contáctenos:</a:t>
            </a: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  <a:latin typeface="Edwardian Script ITC" panose="030303020407070D0804" pitchFamily="66" charset="0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Ernesto Leyva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leyva@bboc.com.pe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99 3538 102</a:t>
            </a: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Silvana Lovatón </a:t>
            </a: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slovaton@bboc.com.pe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98 7755 234</a:t>
            </a: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Rocío Ramírez</a:t>
            </a: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rramirez@bboc.com.pe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97 8631 989</a:t>
            </a: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es-E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9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0"/>
              </a:schemeClr>
            </a:gs>
            <a:gs pos="36000">
              <a:schemeClr val="accent1">
                <a:lumMod val="50000"/>
              </a:schemeClr>
            </a:gs>
            <a:gs pos="50000">
              <a:schemeClr val="accent1">
                <a:lumMod val="50000"/>
              </a:schemeClr>
            </a:gs>
            <a:gs pos="8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BF6F986-53ED-FDDC-3148-C2E0641EA448}"/>
              </a:ext>
            </a:extLst>
          </p:cNvPr>
          <p:cNvSpPr/>
          <p:nvPr/>
        </p:nvSpPr>
        <p:spPr>
          <a:xfrm>
            <a:off x="3152527" y="1466252"/>
            <a:ext cx="6025892" cy="395835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D9B013-4631-71EA-1440-C6B1992EF5D5}"/>
              </a:ext>
            </a:extLst>
          </p:cNvPr>
          <p:cNvSpPr txBox="1"/>
          <p:nvPr/>
        </p:nvSpPr>
        <p:spPr>
          <a:xfrm>
            <a:off x="4092770" y="429820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¿Cómo es nuestro Outsourcing?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3F7B44-CC78-C70F-AD81-0EFED340E4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711" y="5875838"/>
            <a:ext cx="1090498" cy="795938"/>
          </a:xfrm>
          <a:prstGeom prst="rect">
            <a:avLst/>
          </a:prstGeom>
        </p:spPr>
      </p:pic>
      <p:grpSp>
        <p:nvGrpSpPr>
          <p:cNvPr id="128" name="Grupo 127">
            <a:extLst>
              <a:ext uri="{FF2B5EF4-FFF2-40B4-BE49-F238E27FC236}">
                <a16:creationId xmlns:a16="http://schemas.microsoft.com/office/drawing/2014/main" id="{F540E566-E6F6-7A1A-9469-8614432FC1C9}"/>
              </a:ext>
            </a:extLst>
          </p:cNvPr>
          <p:cNvGrpSpPr/>
          <p:nvPr/>
        </p:nvGrpSpPr>
        <p:grpSpPr>
          <a:xfrm>
            <a:off x="677057" y="1936234"/>
            <a:ext cx="1229193" cy="1454046"/>
            <a:chOff x="9863528" y="2368446"/>
            <a:chExt cx="1229193" cy="1454046"/>
          </a:xfrm>
        </p:grpSpPr>
        <p:sp>
          <p:nvSpPr>
            <p:cNvPr id="129" name="Rombo 128">
              <a:extLst>
                <a:ext uri="{FF2B5EF4-FFF2-40B4-BE49-F238E27FC236}">
                  <a16:creationId xmlns:a16="http://schemas.microsoft.com/office/drawing/2014/main" id="{23F77C44-4401-0262-BB0C-54ECF8846B88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ombo 129">
              <a:extLst>
                <a:ext uri="{FF2B5EF4-FFF2-40B4-BE49-F238E27FC236}">
                  <a16:creationId xmlns:a16="http://schemas.microsoft.com/office/drawing/2014/main" id="{D17062DA-8592-8CA0-A781-97DD332A539C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ombo 130">
              <a:extLst>
                <a:ext uri="{FF2B5EF4-FFF2-40B4-BE49-F238E27FC236}">
                  <a16:creationId xmlns:a16="http://schemas.microsoft.com/office/drawing/2014/main" id="{E9677698-7111-3C90-CC77-D94F3B38251C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ombo 131">
              <a:extLst>
                <a:ext uri="{FF2B5EF4-FFF2-40B4-BE49-F238E27FC236}">
                  <a16:creationId xmlns:a16="http://schemas.microsoft.com/office/drawing/2014/main" id="{33DE7339-BEE7-64B5-776B-A4EC7E86AF31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ombo 132">
              <a:extLst>
                <a:ext uri="{FF2B5EF4-FFF2-40B4-BE49-F238E27FC236}">
                  <a16:creationId xmlns:a16="http://schemas.microsoft.com/office/drawing/2014/main" id="{F09DF9A0-07F2-05EE-69AA-76206F6F9C9E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ombo 133">
              <a:extLst>
                <a:ext uri="{FF2B5EF4-FFF2-40B4-BE49-F238E27FC236}">
                  <a16:creationId xmlns:a16="http://schemas.microsoft.com/office/drawing/2014/main" id="{78937DD1-A5AE-B461-17EB-F66D2DAD9675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ombo 134">
              <a:extLst>
                <a:ext uri="{FF2B5EF4-FFF2-40B4-BE49-F238E27FC236}">
                  <a16:creationId xmlns:a16="http://schemas.microsoft.com/office/drawing/2014/main" id="{BC3D2D1C-E0BE-D00A-E7DE-F58F9217E502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ombo 135">
              <a:extLst>
                <a:ext uri="{FF2B5EF4-FFF2-40B4-BE49-F238E27FC236}">
                  <a16:creationId xmlns:a16="http://schemas.microsoft.com/office/drawing/2014/main" id="{95366BF7-DAE9-2689-C0A2-DB5D2FEB777E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2763933A-68AB-C818-17CC-44A1B98577E6}"/>
              </a:ext>
            </a:extLst>
          </p:cNvPr>
          <p:cNvGrpSpPr/>
          <p:nvPr/>
        </p:nvGrpSpPr>
        <p:grpSpPr>
          <a:xfrm>
            <a:off x="679557" y="3437745"/>
            <a:ext cx="1229193" cy="1454046"/>
            <a:chOff x="9863528" y="2368446"/>
            <a:chExt cx="1229193" cy="1454046"/>
          </a:xfrm>
        </p:grpSpPr>
        <p:sp>
          <p:nvSpPr>
            <p:cNvPr id="138" name="Rombo 137">
              <a:extLst>
                <a:ext uri="{FF2B5EF4-FFF2-40B4-BE49-F238E27FC236}">
                  <a16:creationId xmlns:a16="http://schemas.microsoft.com/office/drawing/2014/main" id="{E8969779-952F-95F9-D223-956DF2A4E16D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ombo 138">
              <a:extLst>
                <a:ext uri="{FF2B5EF4-FFF2-40B4-BE49-F238E27FC236}">
                  <a16:creationId xmlns:a16="http://schemas.microsoft.com/office/drawing/2014/main" id="{E8A6A6FD-D77E-6DBB-D30A-541F5578BC18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ombo 139">
              <a:extLst>
                <a:ext uri="{FF2B5EF4-FFF2-40B4-BE49-F238E27FC236}">
                  <a16:creationId xmlns:a16="http://schemas.microsoft.com/office/drawing/2014/main" id="{E078B6DE-E6C0-98B7-DFF7-33D3619968E7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ombo 140">
              <a:extLst>
                <a:ext uri="{FF2B5EF4-FFF2-40B4-BE49-F238E27FC236}">
                  <a16:creationId xmlns:a16="http://schemas.microsoft.com/office/drawing/2014/main" id="{C7F5CEB7-C9FF-C288-80D3-F83D6CEC2DE7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ombo 141">
              <a:extLst>
                <a:ext uri="{FF2B5EF4-FFF2-40B4-BE49-F238E27FC236}">
                  <a16:creationId xmlns:a16="http://schemas.microsoft.com/office/drawing/2014/main" id="{2D56F3D9-5D9F-BE2C-0FB8-112F4094FB7D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ombo 142">
              <a:extLst>
                <a:ext uri="{FF2B5EF4-FFF2-40B4-BE49-F238E27FC236}">
                  <a16:creationId xmlns:a16="http://schemas.microsoft.com/office/drawing/2014/main" id="{CACC28A4-91A6-1632-D474-3996E04708B6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ombo 143">
              <a:extLst>
                <a:ext uri="{FF2B5EF4-FFF2-40B4-BE49-F238E27FC236}">
                  <a16:creationId xmlns:a16="http://schemas.microsoft.com/office/drawing/2014/main" id="{801DE342-5EA9-BA86-5479-30E800F870CE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ombo 144">
              <a:extLst>
                <a:ext uri="{FF2B5EF4-FFF2-40B4-BE49-F238E27FC236}">
                  <a16:creationId xmlns:a16="http://schemas.microsoft.com/office/drawing/2014/main" id="{36238D3D-BD14-6E4E-831E-2B9A034C7AC7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744EF0B2-1631-37BF-0CFE-59A34BBC7E62}"/>
              </a:ext>
            </a:extLst>
          </p:cNvPr>
          <p:cNvGrpSpPr/>
          <p:nvPr/>
        </p:nvGrpSpPr>
        <p:grpSpPr>
          <a:xfrm>
            <a:off x="682057" y="472199"/>
            <a:ext cx="1229193" cy="1454046"/>
            <a:chOff x="9863528" y="2368446"/>
            <a:chExt cx="1229193" cy="1454046"/>
          </a:xfrm>
        </p:grpSpPr>
        <p:sp>
          <p:nvSpPr>
            <p:cNvPr id="147" name="Rombo 146">
              <a:extLst>
                <a:ext uri="{FF2B5EF4-FFF2-40B4-BE49-F238E27FC236}">
                  <a16:creationId xmlns:a16="http://schemas.microsoft.com/office/drawing/2014/main" id="{F13874D5-FBC0-B5C8-D6A7-62350B057EBE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ombo 147">
              <a:extLst>
                <a:ext uri="{FF2B5EF4-FFF2-40B4-BE49-F238E27FC236}">
                  <a16:creationId xmlns:a16="http://schemas.microsoft.com/office/drawing/2014/main" id="{8E5EF7F7-3D39-EAD3-16B3-D1B7378AA90F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ombo 148">
              <a:extLst>
                <a:ext uri="{FF2B5EF4-FFF2-40B4-BE49-F238E27FC236}">
                  <a16:creationId xmlns:a16="http://schemas.microsoft.com/office/drawing/2014/main" id="{1B384A1D-7B70-D936-B533-27E614D7BD1E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ombo 149">
              <a:extLst>
                <a:ext uri="{FF2B5EF4-FFF2-40B4-BE49-F238E27FC236}">
                  <a16:creationId xmlns:a16="http://schemas.microsoft.com/office/drawing/2014/main" id="{D9C7D4C8-5F96-2890-269B-9CA6CE78BA97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ombo 150">
              <a:extLst>
                <a:ext uri="{FF2B5EF4-FFF2-40B4-BE49-F238E27FC236}">
                  <a16:creationId xmlns:a16="http://schemas.microsoft.com/office/drawing/2014/main" id="{14EB214D-C7F9-1310-8A37-4EAC26A37E51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ombo 151">
              <a:extLst>
                <a:ext uri="{FF2B5EF4-FFF2-40B4-BE49-F238E27FC236}">
                  <a16:creationId xmlns:a16="http://schemas.microsoft.com/office/drawing/2014/main" id="{5F7C63D1-AA3C-0D51-04D9-6DF3B98C1DC6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ombo 152">
              <a:extLst>
                <a:ext uri="{FF2B5EF4-FFF2-40B4-BE49-F238E27FC236}">
                  <a16:creationId xmlns:a16="http://schemas.microsoft.com/office/drawing/2014/main" id="{FA1CB681-CC1B-EA8A-61EE-8DA4FEF342F6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ombo 153">
              <a:extLst>
                <a:ext uri="{FF2B5EF4-FFF2-40B4-BE49-F238E27FC236}">
                  <a16:creationId xmlns:a16="http://schemas.microsoft.com/office/drawing/2014/main" id="{86D9B22C-DCC7-B419-4EA5-DF5A2FBD8DF1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50C01300-E14F-D9AE-1B08-7D88D6093211}"/>
              </a:ext>
            </a:extLst>
          </p:cNvPr>
          <p:cNvGrpSpPr/>
          <p:nvPr/>
        </p:nvGrpSpPr>
        <p:grpSpPr>
          <a:xfrm>
            <a:off x="669567" y="4911787"/>
            <a:ext cx="1229193" cy="1454046"/>
            <a:chOff x="9863528" y="2368446"/>
            <a:chExt cx="1229193" cy="1454046"/>
          </a:xfrm>
        </p:grpSpPr>
        <p:sp>
          <p:nvSpPr>
            <p:cNvPr id="156" name="Rombo 155">
              <a:extLst>
                <a:ext uri="{FF2B5EF4-FFF2-40B4-BE49-F238E27FC236}">
                  <a16:creationId xmlns:a16="http://schemas.microsoft.com/office/drawing/2014/main" id="{6BE33DD7-D84E-A56E-DDA2-698522047701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ombo 156">
              <a:extLst>
                <a:ext uri="{FF2B5EF4-FFF2-40B4-BE49-F238E27FC236}">
                  <a16:creationId xmlns:a16="http://schemas.microsoft.com/office/drawing/2014/main" id="{65587979-AB8A-060E-9D4D-583215BFB4A9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ombo 157">
              <a:extLst>
                <a:ext uri="{FF2B5EF4-FFF2-40B4-BE49-F238E27FC236}">
                  <a16:creationId xmlns:a16="http://schemas.microsoft.com/office/drawing/2014/main" id="{6A4532BB-5352-86FA-8790-89E67759BB67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ombo 158">
              <a:extLst>
                <a:ext uri="{FF2B5EF4-FFF2-40B4-BE49-F238E27FC236}">
                  <a16:creationId xmlns:a16="http://schemas.microsoft.com/office/drawing/2014/main" id="{B8FCBCD1-21AF-F868-E563-48B127951D58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ombo 159">
              <a:extLst>
                <a:ext uri="{FF2B5EF4-FFF2-40B4-BE49-F238E27FC236}">
                  <a16:creationId xmlns:a16="http://schemas.microsoft.com/office/drawing/2014/main" id="{33043F6D-1F7D-7492-CCFA-EE7946E40C33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ombo 160">
              <a:extLst>
                <a:ext uri="{FF2B5EF4-FFF2-40B4-BE49-F238E27FC236}">
                  <a16:creationId xmlns:a16="http://schemas.microsoft.com/office/drawing/2014/main" id="{16F765D5-9CF1-8D7F-FD02-77503C7054FD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Rombo 161">
              <a:extLst>
                <a:ext uri="{FF2B5EF4-FFF2-40B4-BE49-F238E27FC236}">
                  <a16:creationId xmlns:a16="http://schemas.microsoft.com/office/drawing/2014/main" id="{BB513F91-77D5-A244-A61A-ADF729261B72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ombo 162">
              <a:extLst>
                <a:ext uri="{FF2B5EF4-FFF2-40B4-BE49-F238E27FC236}">
                  <a16:creationId xmlns:a16="http://schemas.microsoft.com/office/drawing/2014/main" id="{40E0A34B-2037-2433-1ED2-9EEAEDB2F8AE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47A3A20-CFA9-1703-87C6-C13652A73C2D}"/>
              </a:ext>
            </a:extLst>
          </p:cNvPr>
          <p:cNvSpPr txBox="1"/>
          <p:nvPr/>
        </p:nvSpPr>
        <p:spPr>
          <a:xfrm>
            <a:off x="3248435" y="1601352"/>
            <a:ext cx="57289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ES" sz="2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Tiene diez grupos empresariales de clientes, los que albergan a veinte empresas, que, en promedio, tienen diez años con nosotros.</a:t>
            </a:r>
          </a:p>
          <a:p>
            <a:endParaRPr lang="es-ES" sz="28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2.    Totalmente tranquilos frente a la </a:t>
            </a:r>
            <a:r>
              <a:rPr 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SUNAT.</a:t>
            </a:r>
          </a:p>
          <a:p>
            <a:pPr marL="514350" indent="-514350">
              <a:buAutoNum type="arabicPeriod"/>
            </a:pPr>
            <a:endParaRPr 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3.   Con presentaciones mensuales para la Gerencia.</a:t>
            </a:r>
          </a:p>
          <a:p>
            <a:pPr marL="514350" indent="-514350">
              <a:buAutoNum type="arabicPeriod"/>
            </a:pPr>
            <a:endParaRPr lang="es-ES" sz="28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  <a:p>
            <a:r>
              <a:rPr lang="es-ES" sz="2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4.    Traducida la contabilidad al idioma ejecutivo.</a:t>
            </a:r>
            <a:endParaRPr lang="es-PE" sz="28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1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0"/>
              </a:schemeClr>
            </a:gs>
            <a:gs pos="36000">
              <a:schemeClr val="accent1">
                <a:lumMod val="50000"/>
              </a:schemeClr>
            </a:gs>
            <a:gs pos="50000">
              <a:schemeClr val="accent1">
                <a:lumMod val="50000"/>
              </a:schemeClr>
            </a:gs>
            <a:gs pos="8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B3B609-3385-E4B1-D0D3-0F8A4B36F1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711" y="5951398"/>
            <a:ext cx="1090498" cy="795938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D34CF9D-9521-D7C1-3091-9C24CA15184F}"/>
              </a:ext>
            </a:extLst>
          </p:cNvPr>
          <p:cNvGrpSpPr/>
          <p:nvPr/>
        </p:nvGrpSpPr>
        <p:grpSpPr>
          <a:xfrm>
            <a:off x="632087" y="1936234"/>
            <a:ext cx="1229193" cy="1454046"/>
            <a:chOff x="9863528" y="2368446"/>
            <a:chExt cx="1229193" cy="1454046"/>
          </a:xfrm>
        </p:grpSpPr>
        <p:sp>
          <p:nvSpPr>
            <p:cNvPr id="5" name="Rombo 4">
              <a:extLst>
                <a:ext uri="{FF2B5EF4-FFF2-40B4-BE49-F238E27FC236}">
                  <a16:creationId xmlns:a16="http://schemas.microsoft.com/office/drawing/2014/main" id="{4CAEA701-165D-5F49-FACD-A2A5DA3B0513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mbo 5">
              <a:extLst>
                <a:ext uri="{FF2B5EF4-FFF2-40B4-BE49-F238E27FC236}">
                  <a16:creationId xmlns:a16="http://schemas.microsoft.com/office/drawing/2014/main" id="{EC821BFD-673E-C16D-C0D9-C171D7C12E8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mbo 6">
              <a:extLst>
                <a:ext uri="{FF2B5EF4-FFF2-40B4-BE49-F238E27FC236}">
                  <a16:creationId xmlns:a16="http://schemas.microsoft.com/office/drawing/2014/main" id="{74898ABC-775C-9F44-41E2-2B66B1ECCC31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mbo 7">
              <a:extLst>
                <a:ext uri="{FF2B5EF4-FFF2-40B4-BE49-F238E27FC236}">
                  <a16:creationId xmlns:a16="http://schemas.microsoft.com/office/drawing/2014/main" id="{00BFC749-607E-3D64-AFE9-CA63F68891C7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F81CE886-A374-622C-23C9-998A315BDA35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mbo 9">
              <a:extLst>
                <a:ext uri="{FF2B5EF4-FFF2-40B4-BE49-F238E27FC236}">
                  <a16:creationId xmlns:a16="http://schemas.microsoft.com/office/drawing/2014/main" id="{6AB0F04B-0D94-FE98-DF6A-1FB4310895D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mbo 10">
              <a:extLst>
                <a:ext uri="{FF2B5EF4-FFF2-40B4-BE49-F238E27FC236}">
                  <a16:creationId xmlns:a16="http://schemas.microsoft.com/office/drawing/2014/main" id="{42F8D1C1-DC68-1801-A333-924FE669F1D3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mbo 11">
              <a:extLst>
                <a:ext uri="{FF2B5EF4-FFF2-40B4-BE49-F238E27FC236}">
                  <a16:creationId xmlns:a16="http://schemas.microsoft.com/office/drawing/2014/main" id="{2FD67C28-5B33-3947-FEED-9C9F6BE9A003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C7FFDE-9174-2FCC-F697-BD540D021A24}"/>
              </a:ext>
            </a:extLst>
          </p:cNvPr>
          <p:cNvGrpSpPr/>
          <p:nvPr/>
        </p:nvGrpSpPr>
        <p:grpSpPr>
          <a:xfrm>
            <a:off x="634587" y="3437745"/>
            <a:ext cx="1229193" cy="1454046"/>
            <a:chOff x="9863528" y="2368446"/>
            <a:chExt cx="1229193" cy="1454046"/>
          </a:xfrm>
        </p:grpSpPr>
        <p:sp>
          <p:nvSpPr>
            <p:cNvPr id="14" name="Rombo 13">
              <a:extLst>
                <a:ext uri="{FF2B5EF4-FFF2-40B4-BE49-F238E27FC236}">
                  <a16:creationId xmlns:a16="http://schemas.microsoft.com/office/drawing/2014/main" id="{9E0DD8B7-A036-7E43-877C-D43C8C4C694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mbo 14">
              <a:extLst>
                <a:ext uri="{FF2B5EF4-FFF2-40B4-BE49-F238E27FC236}">
                  <a16:creationId xmlns:a16="http://schemas.microsoft.com/office/drawing/2014/main" id="{BA74714E-C5D7-C7F8-8661-D6AD3C471B5A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mbo 15">
              <a:extLst>
                <a:ext uri="{FF2B5EF4-FFF2-40B4-BE49-F238E27FC236}">
                  <a16:creationId xmlns:a16="http://schemas.microsoft.com/office/drawing/2014/main" id="{28D53A06-B97F-D9D1-7381-16873C72894F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mbo 16">
              <a:extLst>
                <a:ext uri="{FF2B5EF4-FFF2-40B4-BE49-F238E27FC236}">
                  <a16:creationId xmlns:a16="http://schemas.microsoft.com/office/drawing/2014/main" id="{52DFCEEC-D728-FA32-FFE1-6555A77D8049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mbo 17">
              <a:extLst>
                <a:ext uri="{FF2B5EF4-FFF2-40B4-BE49-F238E27FC236}">
                  <a16:creationId xmlns:a16="http://schemas.microsoft.com/office/drawing/2014/main" id="{FA37835F-B85F-7EE3-AE19-3B04FDA94EF3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mbo 18">
              <a:extLst>
                <a:ext uri="{FF2B5EF4-FFF2-40B4-BE49-F238E27FC236}">
                  <a16:creationId xmlns:a16="http://schemas.microsoft.com/office/drawing/2014/main" id="{8B31C0DC-4319-5D9E-311A-871C8B2FD006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mbo 19">
              <a:extLst>
                <a:ext uri="{FF2B5EF4-FFF2-40B4-BE49-F238E27FC236}">
                  <a16:creationId xmlns:a16="http://schemas.microsoft.com/office/drawing/2014/main" id="{6DEBBC12-90A8-F65F-3CD5-274F534F341B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mbo 20">
              <a:extLst>
                <a:ext uri="{FF2B5EF4-FFF2-40B4-BE49-F238E27FC236}">
                  <a16:creationId xmlns:a16="http://schemas.microsoft.com/office/drawing/2014/main" id="{66381EF7-B707-4CAB-FB4A-604C2A95C6A4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E2C19C9-F796-2CBF-7584-24714272F201}"/>
              </a:ext>
            </a:extLst>
          </p:cNvPr>
          <p:cNvGrpSpPr/>
          <p:nvPr/>
        </p:nvGrpSpPr>
        <p:grpSpPr>
          <a:xfrm>
            <a:off x="637087" y="472199"/>
            <a:ext cx="1229193" cy="1454046"/>
            <a:chOff x="9863528" y="2368446"/>
            <a:chExt cx="1229193" cy="1454046"/>
          </a:xfrm>
        </p:grpSpPr>
        <p:sp>
          <p:nvSpPr>
            <p:cNvPr id="23" name="Rombo 22">
              <a:extLst>
                <a:ext uri="{FF2B5EF4-FFF2-40B4-BE49-F238E27FC236}">
                  <a16:creationId xmlns:a16="http://schemas.microsoft.com/office/drawing/2014/main" id="{AEBBE6FC-109F-26F2-9DE2-6AB54AF25F9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mbo 23">
              <a:extLst>
                <a:ext uri="{FF2B5EF4-FFF2-40B4-BE49-F238E27FC236}">
                  <a16:creationId xmlns:a16="http://schemas.microsoft.com/office/drawing/2014/main" id="{724633E3-BF3C-DDDD-E7C4-961F0F928E6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EF28FD86-A6E3-7FCB-7DB6-5BCCA198E94B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mbo 25">
              <a:extLst>
                <a:ext uri="{FF2B5EF4-FFF2-40B4-BE49-F238E27FC236}">
                  <a16:creationId xmlns:a16="http://schemas.microsoft.com/office/drawing/2014/main" id="{34B04936-718A-56AC-44FF-9887BCC86561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ombo 26">
              <a:extLst>
                <a:ext uri="{FF2B5EF4-FFF2-40B4-BE49-F238E27FC236}">
                  <a16:creationId xmlns:a16="http://schemas.microsoft.com/office/drawing/2014/main" id="{36725F53-F2D7-CF5E-8FD8-FC5194D0C794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mbo 27">
              <a:extLst>
                <a:ext uri="{FF2B5EF4-FFF2-40B4-BE49-F238E27FC236}">
                  <a16:creationId xmlns:a16="http://schemas.microsoft.com/office/drawing/2014/main" id="{3624B5BA-7C3F-DDB5-9D28-8636032BBE6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mbo 28">
              <a:extLst>
                <a:ext uri="{FF2B5EF4-FFF2-40B4-BE49-F238E27FC236}">
                  <a16:creationId xmlns:a16="http://schemas.microsoft.com/office/drawing/2014/main" id="{B14B5F37-D767-CAE7-6B0C-2F160987F95F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mbo 29">
              <a:extLst>
                <a:ext uri="{FF2B5EF4-FFF2-40B4-BE49-F238E27FC236}">
                  <a16:creationId xmlns:a16="http://schemas.microsoft.com/office/drawing/2014/main" id="{5F5C4E31-C637-4453-35B0-2484D60FE616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FFF6E88-064C-DE3F-B805-797512FD99CA}"/>
              </a:ext>
            </a:extLst>
          </p:cNvPr>
          <p:cNvGrpSpPr/>
          <p:nvPr/>
        </p:nvGrpSpPr>
        <p:grpSpPr>
          <a:xfrm>
            <a:off x="624597" y="4911787"/>
            <a:ext cx="1229193" cy="1454046"/>
            <a:chOff x="9863528" y="2368446"/>
            <a:chExt cx="1229193" cy="1454046"/>
          </a:xfrm>
        </p:grpSpPr>
        <p:sp>
          <p:nvSpPr>
            <p:cNvPr id="32" name="Rombo 31">
              <a:extLst>
                <a:ext uri="{FF2B5EF4-FFF2-40B4-BE49-F238E27FC236}">
                  <a16:creationId xmlns:a16="http://schemas.microsoft.com/office/drawing/2014/main" id="{4952BC8D-0D23-C9EE-5014-95D66D11B406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mbo 32">
              <a:extLst>
                <a:ext uri="{FF2B5EF4-FFF2-40B4-BE49-F238E27FC236}">
                  <a16:creationId xmlns:a16="http://schemas.microsoft.com/office/drawing/2014/main" id="{30A304E9-E7FB-1370-DE40-5D21CB79171D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ombo 33">
              <a:extLst>
                <a:ext uri="{FF2B5EF4-FFF2-40B4-BE49-F238E27FC236}">
                  <a16:creationId xmlns:a16="http://schemas.microsoft.com/office/drawing/2014/main" id="{BD79AF66-2A4D-1780-93F3-D05ADD08FD57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mbo 34">
              <a:extLst>
                <a:ext uri="{FF2B5EF4-FFF2-40B4-BE49-F238E27FC236}">
                  <a16:creationId xmlns:a16="http://schemas.microsoft.com/office/drawing/2014/main" id="{A5F15F0F-095F-524E-99A3-74D75A01B295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mbo 35">
              <a:extLst>
                <a:ext uri="{FF2B5EF4-FFF2-40B4-BE49-F238E27FC236}">
                  <a16:creationId xmlns:a16="http://schemas.microsoft.com/office/drawing/2014/main" id="{2186BCE1-1346-ABD7-EB22-7B8277E111CE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mbo 36">
              <a:extLst>
                <a:ext uri="{FF2B5EF4-FFF2-40B4-BE49-F238E27FC236}">
                  <a16:creationId xmlns:a16="http://schemas.microsoft.com/office/drawing/2014/main" id="{C5C74B7A-5617-E038-36FB-15473AED2E8C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mbo 37">
              <a:extLst>
                <a:ext uri="{FF2B5EF4-FFF2-40B4-BE49-F238E27FC236}">
                  <a16:creationId xmlns:a16="http://schemas.microsoft.com/office/drawing/2014/main" id="{22612667-6D7B-AFF1-4594-118BBCB361BD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ombo 38">
              <a:extLst>
                <a:ext uri="{FF2B5EF4-FFF2-40B4-BE49-F238E27FC236}">
                  <a16:creationId xmlns:a16="http://schemas.microsoft.com/office/drawing/2014/main" id="{B26B9BB8-04B4-CD7A-DBD1-B66BBF56732D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7DB6866B-E5AB-0420-16F5-078B507BEF09}"/>
              </a:ext>
            </a:extLst>
          </p:cNvPr>
          <p:cNvSpPr txBox="1"/>
          <p:nvPr/>
        </p:nvSpPr>
        <p:spPr>
          <a:xfrm>
            <a:off x="4288433" y="264200"/>
            <a:ext cx="3695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Lo que nos  caracteriza</a:t>
            </a:r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A6200810-5A0C-18B9-4489-F8E58C9E8961}"/>
              </a:ext>
            </a:extLst>
          </p:cNvPr>
          <p:cNvSpPr/>
          <p:nvPr/>
        </p:nvSpPr>
        <p:spPr>
          <a:xfrm rot="10800000">
            <a:off x="9093767" y="1408450"/>
            <a:ext cx="314325" cy="332599"/>
          </a:xfrm>
          <a:prstGeom prst="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2" name="Flecha: a la derecha 41">
            <a:extLst>
              <a:ext uri="{FF2B5EF4-FFF2-40B4-BE49-F238E27FC236}">
                <a16:creationId xmlns:a16="http://schemas.microsoft.com/office/drawing/2014/main" id="{8CECB96D-2B33-EB65-C019-2C5E567101A7}"/>
              </a:ext>
            </a:extLst>
          </p:cNvPr>
          <p:cNvSpPr/>
          <p:nvPr/>
        </p:nvSpPr>
        <p:spPr>
          <a:xfrm rot="10800000">
            <a:off x="9109152" y="3999250"/>
            <a:ext cx="314325" cy="332599"/>
          </a:xfrm>
          <a:prstGeom prst="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Cerrar llave 42">
            <a:extLst>
              <a:ext uri="{FF2B5EF4-FFF2-40B4-BE49-F238E27FC236}">
                <a16:creationId xmlns:a16="http://schemas.microsoft.com/office/drawing/2014/main" id="{57047496-64E0-CE40-5FC8-342B0EC4CB3D}"/>
              </a:ext>
            </a:extLst>
          </p:cNvPr>
          <p:cNvSpPr/>
          <p:nvPr/>
        </p:nvSpPr>
        <p:spPr>
          <a:xfrm>
            <a:off x="7620163" y="2856702"/>
            <a:ext cx="163306" cy="2550663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F414407-54EE-1274-EC23-3343359ED4FF}"/>
              </a:ext>
            </a:extLst>
          </p:cNvPr>
          <p:cNvSpPr txBox="1"/>
          <p:nvPr/>
        </p:nvSpPr>
        <p:spPr>
          <a:xfrm>
            <a:off x="9541442" y="3875425"/>
            <a:ext cx="251179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Lo que sabemos hacer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EAAD7E7-0822-2145-BEC5-7F501D7F8F5A}"/>
              </a:ext>
            </a:extLst>
          </p:cNvPr>
          <p:cNvSpPr txBox="1"/>
          <p:nvPr/>
        </p:nvSpPr>
        <p:spPr>
          <a:xfrm>
            <a:off x="9512867" y="1313200"/>
            <a:ext cx="2511793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Lo que nos distingue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456059B-133D-88C1-3791-78A7273FF856}"/>
              </a:ext>
            </a:extLst>
          </p:cNvPr>
          <p:cNvSpPr/>
          <p:nvPr/>
        </p:nvSpPr>
        <p:spPr>
          <a:xfrm>
            <a:off x="2350241" y="1055586"/>
            <a:ext cx="6478965" cy="48958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46E657B9-5958-F029-0099-66EB228631DE}"/>
              </a:ext>
            </a:extLst>
          </p:cNvPr>
          <p:cNvGrpSpPr/>
          <p:nvPr/>
        </p:nvGrpSpPr>
        <p:grpSpPr>
          <a:xfrm>
            <a:off x="2459785" y="1072265"/>
            <a:ext cx="6229350" cy="4603546"/>
            <a:chOff x="2305050" y="163519"/>
            <a:chExt cx="7886700" cy="6068589"/>
          </a:xfrm>
        </p:grpSpPr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C5A8B43-3F0C-F015-130C-3D09A31DE85F}"/>
                </a:ext>
              </a:extLst>
            </p:cNvPr>
            <p:cNvGrpSpPr/>
            <p:nvPr/>
          </p:nvGrpSpPr>
          <p:grpSpPr>
            <a:xfrm>
              <a:off x="4762500" y="4505325"/>
              <a:ext cx="2562225" cy="666750"/>
              <a:chOff x="4762500" y="5476875"/>
              <a:chExt cx="2562225" cy="666750"/>
            </a:xfrm>
          </p:grpSpPr>
          <p:sp>
            <p:nvSpPr>
              <p:cNvPr id="70" name="Cubo 69">
                <a:extLst>
                  <a:ext uri="{FF2B5EF4-FFF2-40B4-BE49-F238E27FC236}">
                    <a16:creationId xmlns:a16="http://schemas.microsoft.com/office/drawing/2014/main" id="{2BC4A888-7FF2-EAE8-D49B-DCD6B4B800F9}"/>
                  </a:ext>
                </a:extLst>
              </p:cNvPr>
              <p:cNvSpPr/>
              <p:nvPr/>
            </p:nvSpPr>
            <p:spPr>
              <a:xfrm>
                <a:off x="4762500" y="5476875"/>
                <a:ext cx="2562225" cy="666750"/>
              </a:xfrm>
              <a:prstGeom prst="cub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6ED82EDB-56A5-4537-BA00-C0D8E9399653}"/>
                  </a:ext>
                </a:extLst>
              </p:cNvPr>
              <p:cNvSpPr txBox="1"/>
              <p:nvPr/>
            </p:nvSpPr>
            <p:spPr>
              <a:xfrm>
                <a:off x="4848225" y="5705475"/>
                <a:ext cx="2162176" cy="344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Registro y digitación</a:t>
                </a:r>
                <a:endParaRPr lang="es-PE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7646441F-1459-5F29-C76A-24F95F79B1D6}"/>
                </a:ext>
              </a:extLst>
            </p:cNvPr>
            <p:cNvGrpSpPr/>
            <p:nvPr/>
          </p:nvGrpSpPr>
          <p:grpSpPr>
            <a:xfrm>
              <a:off x="4752975" y="3486150"/>
              <a:ext cx="2562225" cy="666750"/>
              <a:chOff x="4762500" y="5476875"/>
              <a:chExt cx="2562225" cy="666750"/>
            </a:xfrm>
          </p:grpSpPr>
          <p:sp>
            <p:nvSpPr>
              <p:cNvPr id="68" name="Cubo 67">
                <a:extLst>
                  <a:ext uri="{FF2B5EF4-FFF2-40B4-BE49-F238E27FC236}">
                    <a16:creationId xmlns:a16="http://schemas.microsoft.com/office/drawing/2014/main" id="{AE92A27A-6CA5-4DC6-AA55-E30DF4C293EB}"/>
                  </a:ext>
                </a:extLst>
              </p:cNvPr>
              <p:cNvSpPr/>
              <p:nvPr/>
            </p:nvSpPr>
            <p:spPr>
              <a:xfrm>
                <a:off x="4762500" y="5476875"/>
                <a:ext cx="2562225" cy="666750"/>
              </a:xfrm>
              <a:prstGeom prst="cub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6C014B38-A234-37EA-F449-7AF59DE754A3}"/>
                  </a:ext>
                </a:extLst>
              </p:cNvPr>
              <p:cNvSpPr txBox="1"/>
              <p:nvPr/>
            </p:nvSpPr>
            <p:spPr>
              <a:xfrm>
                <a:off x="4848225" y="5705475"/>
                <a:ext cx="2162176" cy="3448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Análisis de cuentas</a:t>
                </a:r>
                <a:endParaRPr lang="es-PE" sz="11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0" name="Cubo 49">
              <a:extLst>
                <a:ext uri="{FF2B5EF4-FFF2-40B4-BE49-F238E27FC236}">
                  <a16:creationId xmlns:a16="http://schemas.microsoft.com/office/drawing/2014/main" id="{9051D60B-7937-D3BF-FC3D-B5D870CA120F}"/>
                </a:ext>
              </a:extLst>
            </p:cNvPr>
            <p:cNvSpPr/>
            <p:nvPr/>
          </p:nvSpPr>
          <p:spPr>
            <a:xfrm>
              <a:off x="4752975" y="2419350"/>
              <a:ext cx="2562225" cy="666750"/>
            </a:xfrm>
            <a:prstGeom prst="cub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EFA987B2-3C25-5C65-C3AB-E78DA6A8072B}"/>
                </a:ext>
              </a:extLst>
            </p:cNvPr>
            <p:cNvSpPr txBox="1"/>
            <p:nvPr/>
          </p:nvSpPr>
          <p:spPr>
            <a:xfrm>
              <a:off x="4848225" y="2562225"/>
              <a:ext cx="2162176" cy="568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Preparación de </a:t>
              </a:r>
            </a:p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estados financieros</a:t>
              </a:r>
              <a:endParaRPr lang="es-PE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2" name="Cubo 51">
              <a:extLst>
                <a:ext uri="{FF2B5EF4-FFF2-40B4-BE49-F238E27FC236}">
                  <a16:creationId xmlns:a16="http://schemas.microsoft.com/office/drawing/2014/main" id="{79D83FF6-C8D4-FAC6-E6C5-D3E2746CC231}"/>
                </a:ext>
              </a:extLst>
            </p:cNvPr>
            <p:cNvSpPr/>
            <p:nvPr/>
          </p:nvSpPr>
          <p:spPr>
            <a:xfrm>
              <a:off x="4762500" y="5527477"/>
              <a:ext cx="2562225" cy="666750"/>
            </a:xfrm>
            <a:prstGeom prst="cub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5857DD10-9046-4574-3642-B78930FDAFF6}"/>
                </a:ext>
              </a:extLst>
            </p:cNvPr>
            <p:cNvSpPr txBox="1"/>
            <p:nvPr/>
          </p:nvSpPr>
          <p:spPr>
            <a:xfrm>
              <a:off x="4848224" y="5664094"/>
              <a:ext cx="2162176" cy="5680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Contacto con las fuentes de información</a:t>
              </a:r>
              <a:endParaRPr lang="es-PE" sz="11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Flecha: hacia abajo 53">
              <a:extLst>
                <a:ext uri="{FF2B5EF4-FFF2-40B4-BE49-F238E27FC236}">
                  <a16:creationId xmlns:a16="http://schemas.microsoft.com/office/drawing/2014/main" id="{8E9AC9CF-EA2A-D07A-6098-8D4B9E623453}"/>
                </a:ext>
              </a:extLst>
            </p:cNvPr>
            <p:cNvSpPr/>
            <p:nvPr/>
          </p:nvSpPr>
          <p:spPr>
            <a:xfrm rot="10800000">
              <a:off x="5657850" y="3133725"/>
              <a:ext cx="609600" cy="2667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bg1"/>
                </a:solidFill>
                <a:highlight>
                  <a:srgbClr val="000000"/>
                </a:highlight>
              </a:endParaRPr>
            </a:p>
          </p:txBody>
        </p:sp>
        <p:sp>
          <p:nvSpPr>
            <p:cNvPr id="55" name="Flecha: hacia abajo 54">
              <a:extLst>
                <a:ext uri="{FF2B5EF4-FFF2-40B4-BE49-F238E27FC236}">
                  <a16:creationId xmlns:a16="http://schemas.microsoft.com/office/drawing/2014/main" id="{CF6F1B9A-FCAC-1B32-F24F-38503D3F3CE6}"/>
                </a:ext>
              </a:extLst>
            </p:cNvPr>
            <p:cNvSpPr/>
            <p:nvPr/>
          </p:nvSpPr>
          <p:spPr>
            <a:xfrm rot="10800000">
              <a:off x="5667375" y="4181475"/>
              <a:ext cx="609600" cy="2667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bg1"/>
                </a:solidFill>
                <a:highlight>
                  <a:srgbClr val="000000"/>
                </a:highlight>
              </a:endParaRPr>
            </a:p>
          </p:txBody>
        </p:sp>
        <p:sp>
          <p:nvSpPr>
            <p:cNvPr id="56" name="Flecha: hacia abajo 55">
              <a:extLst>
                <a:ext uri="{FF2B5EF4-FFF2-40B4-BE49-F238E27FC236}">
                  <a16:creationId xmlns:a16="http://schemas.microsoft.com/office/drawing/2014/main" id="{A05DE5D9-F3E9-19B7-E431-05E912D9365E}"/>
                </a:ext>
              </a:extLst>
            </p:cNvPr>
            <p:cNvSpPr/>
            <p:nvPr/>
          </p:nvSpPr>
          <p:spPr>
            <a:xfrm rot="10800000">
              <a:off x="5667375" y="5210175"/>
              <a:ext cx="609600" cy="2667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bg1"/>
                </a:solidFill>
                <a:highlight>
                  <a:srgbClr val="000000"/>
                </a:highlight>
              </a:endParaRPr>
            </a:p>
          </p:txBody>
        </p:sp>
        <p:sp>
          <p:nvSpPr>
            <p:cNvPr id="57" name="Flecha: hacia abajo 56">
              <a:extLst>
                <a:ext uri="{FF2B5EF4-FFF2-40B4-BE49-F238E27FC236}">
                  <a16:creationId xmlns:a16="http://schemas.microsoft.com/office/drawing/2014/main" id="{EF039A8B-9E8B-3775-CEEF-D41F2A33217B}"/>
                </a:ext>
              </a:extLst>
            </p:cNvPr>
            <p:cNvSpPr/>
            <p:nvPr/>
          </p:nvSpPr>
          <p:spPr>
            <a:xfrm rot="10800000">
              <a:off x="5676900" y="2076450"/>
              <a:ext cx="571500" cy="2667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chemeClr val="bg1"/>
                </a:solidFill>
                <a:highlight>
                  <a:srgbClr val="000000"/>
                </a:highlight>
              </a:endParaRPr>
            </a:p>
          </p:txBody>
        </p: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50D1CC74-A9D8-645A-C884-9D1FC04EC9D7}"/>
                </a:ext>
              </a:extLst>
            </p:cNvPr>
            <p:cNvGrpSpPr/>
            <p:nvPr/>
          </p:nvGrpSpPr>
          <p:grpSpPr>
            <a:xfrm>
              <a:off x="2305050" y="163519"/>
              <a:ext cx="7886700" cy="1926891"/>
              <a:chOff x="2305050" y="168609"/>
              <a:chExt cx="7886700" cy="1926891"/>
            </a:xfrm>
          </p:grpSpPr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92FB9C41-2032-B9D5-839D-B6410ABA12F6}"/>
                  </a:ext>
                </a:extLst>
              </p:cNvPr>
              <p:cNvSpPr/>
              <p:nvPr/>
            </p:nvSpPr>
            <p:spPr>
              <a:xfrm>
                <a:off x="2305050" y="254852"/>
                <a:ext cx="3076575" cy="145964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A92BD1CD-93AD-AB73-F2C7-760F0AB6EA1C}"/>
                  </a:ext>
                </a:extLst>
              </p:cNvPr>
              <p:cNvSpPr txBox="1"/>
              <p:nvPr/>
            </p:nvSpPr>
            <p:spPr>
              <a:xfrm>
                <a:off x="2428875" y="168609"/>
                <a:ext cx="2552700" cy="40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Entrega a tiempo </a:t>
                </a:r>
                <a:endParaRPr lang="es-PE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C1246A42-D7F3-FEB7-AD6A-FA38D8942ED8}"/>
                  </a:ext>
                </a:extLst>
              </p:cNvPr>
              <p:cNvSpPr/>
              <p:nvPr/>
            </p:nvSpPr>
            <p:spPr>
              <a:xfrm>
                <a:off x="7115175" y="254852"/>
                <a:ext cx="3076575" cy="145964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A21D5A87-68EF-4A90-A5F2-FA390CD8E3FD}"/>
                  </a:ext>
                </a:extLst>
              </p:cNvPr>
              <p:cNvSpPr txBox="1"/>
              <p:nvPr/>
            </p:nvSpPr>
            <p:spPr>
              <a:xfrm>
                <a:off x="7191878" y="188368"/>
                <a:ext cx="2829068" cy="40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Presentación a la Gerencia </a:t>
                </a:r>
                <a:endParaRPr lang="es-PE" sz="14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63" name="Imagen 62">
                <a:extLst>
                  <a:ext uri="{FF2B5EF4-FFF2-40B4-BE49-F238E27FC236}">
                    <a16:creationId xmlns:a16="http://schemas.microsoft.com/office/drawing/2014/main" id="{30C0C856-4BBD-A384-6946-903A2B4E4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6340" y="595444"/>
                <a:ext cx="2300797" cy="9844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pic>
            <p:nvPicPr>
              <p:cNvPr id="64" name="Imagen 63">
                <a:extLst>
                  <a:ext uri="{FF2B5EF4-FFF2-40B4-BE49-F238E27FC236}">
                    <a16:creationId xmlns:a16="http://schemas.microsoft.com/office/drawing/2014/main" id="{37EF7F38-EB8B-7B2F-35FC-9DD64494F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7949" y="581025"/>
                <a:ext cx="2251437" cy="9989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  <p:cxnSp>
            <p:nvCxnSpPr>
              <p:cNvPr id="65" name="Conector recto 64">
                <a:extLst>
                  <a:ext uri="{FF2B5EF4-FFF2-40B4-BE49-F238E27FC236}">
                    <a16:creationId xmlns:a16="http://schemas.microsoft.com/office/drawing/2014/main" id="{6F6F2049-B18D-EBE5-AA9D-6F4EB6C92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3300" y="2019299"/>
                <a:ext cx="5114925" cy="7620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lecha: hacia abajo 65">
                <a:extLst>
                  <a:ext uri="{FF2B5EF4-FFF2-40B4-BE49-F238E27FC236}">
                    <a16:creationId xmlns:a16="http://schemas.microsoft.com/office/drawing/2014/main" id="{81B3507B-AFA8-7497-3C7B-C3A0FB09D930}"/>
                  </a:ext>
                </a:extLst>
              </p:cNvPr>
              <p:cNvSpPr/>
              <p:nvPr/>
            </p:nvSpPr>
            <p:spPr>
              <a:xfrm rot="10800000">
                <a:off x="8248650" y="1809750"/>
                <a:ext cx="609600" cy="266700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67" name="Flecha: hacia abajo 66">
                <a:extLst>
                  <a:ext uri="{FF2B5EF4-FFF2-40B4-BE49-F238E27FC236}">
                    <a16:creationId xmlns:a16="http://schemas.microsoft.com/office/drawing/2014/main" id="{F44E3713-52FA-EF9B-273E-B951EFDE22ED}"/>
                  </a:ext>
                </a:extLst>
              </p:cNvPr>
              <p:cNvSpPr/>
              <p:nvPr/>
            </p:nvSpPr>
            <p:spPr>
              <a:xfrm rot="10800000">
                <a:off x="3381375" y="1771650"/>
                <a:ext cx="609600" cy="266700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377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0"/>
              </a:schemeClr>
            </a:gs>
            <a:gs pos="36000">
              <a:schemeClr val="accent1">
                <a:lumMod val="50000"/>
              </a:schemeClr>
            </a:gs>
            <a:gs pos="50000">
              <a:schemeClr val="accent1">
                <a:lumMod val="50000"/>
              </a:schemeClr>
            </a:gs>
            <a:gs pos="8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D34CF9D-9521-D7C1-3091-9C24CA15184F}"/>
              </a:ext>
            </a:extLst>
          </p:cNvPr>
          <p:cNvGrpSpPr/>
          <p:nvPr/>
        </p:nvGrpSpPr>
        <p:grpSpPr>
          <a:xfrm>
            <a:off x="737017" y="1936234"/>
            <a:ext cx="1229193" cy="1454046"/>
            <a:chOff x="9863528" y="2368446"/>
            <a:chExt cx="1229193" cy="1454046"/>
          </a:xfrm>
        </p:grpSpPr>
        <p:sp>
          <p:nvSpPr>
            <p:cNvPr id="5" name="Rombo 4">
              <a:extLst>
                <a:ext uri="{FF2B5EF4-FFF2-40B4-BE49-F238E27FC236}">
                  <a16:creationId xmlns:a16="http://schemas.microsoft.com/office/drawing/2014/main" id="{4CAEA701-165D-5F49-FACD-A2A5DA3B0513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mbo 5">
              <a:extLst>
                <a:ext uri="{FF2B5EF4-FFF2-40B4-BE49-F238E27FC236}">
                  <a16:creationId xmlns:a16="http://schemas.microsoft.com/office/drawing/2014/main" id="{EC821BFD-673E-C16D-C0D9-C171D7C12E8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mbo 6">
              <a:extLst>
                <a:ext uri="{FF2B5EF4-FFF2-40B4-BE49-F238E27FC236}">
                  <a16:creationId xmlns:a16="http://schemas.microsoft.com/office/drawing/2014/main" id="{74898ABC-775C-9F44-41E2-2B66B1ECCC31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mbo 7">
              <a:extLst>
                <a:ext uri="{FF2B5EF4-FFF2-40B4-BE49-F238E27FC236}">
                  <a16:creationId xmlns:a16="http://schemas.microsoft.com/office/drawing/2014/main" id="{00BFC749-607E-3D64-AFE9-CA63F68891C7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F81CE886-A374-622C-23C9-998A315BDA35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mbo 9">
              <a:extLst>
                <a:ext uri="{FF2B5EF4-FFF2-40B4-BE49-F238E27FC236}">
                  <a16:creationId xmlns:a16="http://schemas.microsoft.com/office/drawing/2014/main" id="{6AB0F04B-0D94-FE98-DF6A-1FB4310895D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mbo 10">
              <a:extLst>
                <a:ext uri="{FF2B5EF4-FFF2-40B4-BE49-F238E27FC236}">
                  <a16:creationId xmlns:a16="http://schemas.microsoft.com/office/drawing/2014/main" id="{42F8D1C1-DC68-1801-A333-924FE669F1D3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mbo 11">
              <a:extLst>
                <a:ext uri="{FF2B5EF4-FFF2-40B4-BE49-F238E27FC236}">
                  <a16:creationId xmlns:a16="http://schemas.microsoft.com/office/drawing/2014/main" id="{2FD67C28-5B33-3947-FEED-9C9F6BE9A003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7C7FFDE-9174-2FCC-F697-BD540D021A24}"/>
              </a:ext>
            </a:extLst>
          </p:cNvPr>
          <p:cNvGrpSpPr/>
          <p:nvPr/>
        </p:nvGrpSpPr>
        <p:grpSpPr>
          <a:xfrm>
            <a:off x="739517" y="3437745"/>
            <a:ext cx="1229193" cy="1454046"/>
            <a:chOff x="9863528" y="2368446"/>
            <a:chExt cx="1229193" cy="1454046"/>
          </a:xfrm>
        </p:grpSpPr>
        <p:sp>
          <p:nvSpPr>
            <p:cNvPr id="14" name="Rombo 13">
              <a:extLst>
                <a:ext uri="{FF2B5EF4-FFF2-40B4-BE49-F238E27FC236}">
                  <a16:creationId xmlns:a16="http://schemas.microsoft.com/office/drawing/2014/main" id="{9E0DD8B7-A036-7E43-877C-D43C8C4C694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mbo 14">
              <a:extLst>
                <a:ext uri="{FF2B5EF4-FFF2-40B4-BE49-F238E27FC236}">
                  <a16:creationId xmlns:a16="http://schemas.microsoft.com/office/drawing/2014/main" id="{BA74714E-C5D7-C7F8-8661-D6AD3C471B5A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mbo 15">
              <a:extLst>
                <a:ext uri="{FF2B5EF4-FFF2-40B4-BE49-F238E27FC236}">
                  <a16:creationId xmlns:a16="http://schemas.microsoft.com/office/drawing/2014/main" id="{28D53A06-B97F-D9D1-7381-16873C72894F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mbo 16">
              <a:extLst>
                <a:ext uri="{FF2B5EF4-FFF2-40B4-BE49-F238E27FC236}">
                  <a16:creationId xmlns:a16="http://schemas.microsoft.com/office/drawing/2014/main" id="{52DFCEEC-D728-FA32-FFE1-6555A77D8049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mbo 17">
              <a:extLst>
                <a:ext uri="{FF2B5EF4-FFF2-40B4-BE49-F238E27FC236}">
                  <a16:creationId xmlns:a16="http://schemas.microsoft.com/office/drawing/2014/main" id="{FA37835F-B85F-7EE3-AE19-3B04FDA94EF3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mbo 18">
              <a:extLst>
                <a:ext uri="{FF2B5EF4-FFF2-40B4-BE49-F238E27FC236}">
                  <a16:creationId xmlns:a16="http://schemas.microsoft.com/office/drawing/2014/main" id="{8B31C0DC-4319-5D9E-311A-871C8B2FD006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mbo 19">
              <a:extLst>
                <a:ext uri="{FF2B5EF4-FFF2-40B4-BE49-F238E27FC236}">
                  <a16:creationId xmlns:a16="http://schemas.microsoft.com/office/drawing/2014/main" id="{6DEBBC12-90A8-F65F-3CD5-274F534F341B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mbo 20">
              <a:extLst>
                <a:ext uri="{FF2B5EF4-FFF2-40B4-BE49-F238E27FC236}">
                  <a16:creationId xmlns:a16="http://schemas.microsoft.com/office/drawing/2014/main" id="{66381EF7-B707-4CAB-FB4A-604C2A95C6A4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E2C19C9-F796-2CBF-7584-24714272F201}"/>
              </a:ext>
            </a:extLst>
          </p:cNvPr>
          <p:cNvGrpSpPr/>
          <p:nvPr/>
        </p:nvGrpSpPr>
        <p:grpSpPr>
          <a:xfrm>
            <a:off x="742017" y="472199"/>
            <a:ext cx="1229193" cy="1454046"/>
            <a:chOff x="9863528" y="2368446"/>
            <a:chExt cx="1229193" cy="1454046"/>
          </a:xfrm>
        </p:grpSpPr>
        <p:sp>
          <p:nvSpPr>
            <p:cNvPr id="23" name="Rombo 22">
              <a:extLst>
                <a:ext uri="{FF2B5EF4-FFF2-40B4-BE49-F238E27FC236}">
                  <a16:creationId xmlns:a16="http://schemas.microsoft.com/office/drawing/2014/main" id="{AEBBE6FC-109F-26F2-9DE2-6AB54AF25F90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mbo 23">
              <a:extLst>
                <a:ext uri="{FF2B5EF4-FFF2-40B4-BE49-F238E27FC236}">
                  <a16:creationId xmlns:a16="http://schemas.microsoft.com/office/drawing/2014/main" id="{724633E3-BF3C-DDDD-E7C4-961F0F928E60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EF28FD86-A6E3-7FCB-7DB6-5BCCA198E94B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mbo 25">
              <a:extLst>
                <a:ext uri="{FF2B5EF4-FFF2-40B4-BE49-F238E27FC236}">
                  <a16:creationId xmlns:a16="http://schemas.microsoft.com/office/drawing/2014/main" id="{34B04936-718A-56AC-44FF-9887BCC86561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ombo 26">
              <a:extLst>
                <a:ext uri="{FF2B5EF4-FFF2-40B4-BE49-F238E27FC236}">
                  <a16:creationId xmlns:a16="http://schemas.microsoft.com/office/drawing/2014/main" id="{36725F53-F2D7-CF5E-8FD8-FC5194D0C794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mbo 27">
              <a:extLst>
                <a:ext uri="{FF2B5EF4-FFF2-40B4-BE49-F238E27FC236}">
                  <a16:creationId xmlns:a16="http://schemas.microsoft.com/office/drawing/2014/main" id="{3624B5BA-7C3F-DDB5-9D28-8636032BBE6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mbo 28">
              <a:extLst>
                <a:ext uri="{FF2B5EF4-FFF2-40B4-BE49-F238E27FC236}">
                  <a16:creationId xmlns:a16="http://schemas.microsoft.com/office/drawing/2014/main" id="{B14B5F37-D767-CAE7-6B0C-2F160987F95F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mbo 29">
              <a:extLst>
                <a:ext uri="{FF2B5EF4-FFF2-40B4-BE49-F238E27FC236}">
                  <a16:creationId xmlns:a16="http://schemas.microsoft.com/office/drawing/2014/main" id="{5F5C4E31-C637-4453-35B0-2484D60FE616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FFF6E88-064C-DE3F-B805-797512FD99CA}"/>
              </a:ext>
            </a:extLst>
          </p:cNvPr>
          <p:cNvGrpSpPr/>
          <p:nvPr/>
        </p:nvGrpSpPr>
        <p:grpSpPr>
          <a:xfrm>
            <a:off x="729527" y="4911787"/>
            <a:ext cx="1229193" cy="1454046"/>
            <a:chOff x="9863528" y="2368446"/>
            <a:chExt cx="1229193" cy="1454046"/>
          </a:xfrm>
        </p:grpSpPr>
        <p:sp>
          <p:nvSpPr>
            <p:cNvPr id="32" name="Rombo 31">
              <a:extLst>
                <a:ext uri="{FF2B5EF4-FFF2-40B4-BE49-F238E27FC236}">
                  <a16:creationId xmlns:a16="http://schemas.microsoft.com/office/drawing/2014/main" id="{4952BC8D-0D23-C9EE-5014-95D66D11B406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mbo 32">
              <a:extLst>
                <a:ext uri="{FF2B5EF4-FFF2-40B4-BE49-F238E27FC236}">
                  <a16:creationId xmlns:a16="http://schemas.microsoft.com/office/drawing/2014/main" id="{30A304E9-E7FB-1370-DE40-5D21CB79171D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ombo 33">
              <a:extLst>
                <a:ext uri="{FF2B5EF4-FFF2-40B4-BE49-F238E27FC236}">
                  <a16:creationId xmlns:a16="http://schemas.microsoft.com/office/drawing/2014/main" id="{BD79AF66-2A4D-1780-93F3-D05ADD08FD57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mbo 34">
              <a:extLst>
                <a:ext uri="{FF2B5EF4-FFF2-40B4-BE49-F238E27FC236}">
                  <a16:creationId xmlns:a16="http://schemas.microsoft.com/office/drawing/2014/main" id="{A5F15F0F-095F-524E-99A3-74D75A01B295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mbo 35">
              <a:extLst>
                <a:ext uri="{FF2B5EF4-FFF2-40B4-BE49-F238E27FC236}">
                  <a16:creationId xmlns:a16="http://schemas.microsoft.com/office/drawing/2014/main" id="{2186BCE1-1346-ABD7-EB22-7B8277E111CE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mbo 36">
              <a:extLst>
                <a:ext uri="{FF2B5EF4-FFF2-40B4-BE49-F238E27FC236}">
                  <a16:creationId xmlns:a16="http://schemas.microsoft.com/office/drawing/2014/main" id="{C5C74B7A-5617-E038-36FB-15473AED2E8C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mbo 37">
              <a:extLst>
                <a:ext uri="{FF2B5EF4-FFF2-40B4-BE49-F238E27FC236}">
                  <a16:creationId xmlns:a16="http://schemas.microsoft.com/office/drawing/2014/main" id="{22612667-6D7B-AFF1-4594-118BBCB361BD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ombo 38">
              <a:extLst>
                <a:ext uri="{FF2B5EF4-FFF2-40B4-BE49-F238E27FC236}">
                  <a16:creationId xmlns:a16="http://schemas.microsoft.com/office/drawing/2014/main" id="{B26B9BB8-04B4-CD7A-DBD1-B66BBF56732D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6D3A2-66A6-95BD-CD9C-F7DA6112FDA2}"/>
              </a:ext>
            </a:extLst>
          </p:cNvPr>
          <p:cNvGrpSpPr/>
          <p:nvPr/>
        </p:nvGrpSpPr>
        <p:grpSpPr>
          <a:xfrm>
            <a:off x="4836666" y="3152775"/>
            <a:ext cx="2562225" cy="666750"/>
            <a:chOff x="4762500" y="5476875"/>
            <a:chExt cx="2562225" cy="666750"/>
          </a:xfrm>
        </p:grpSpPr>
        <p:sp>
          <p:nvSpPr>
            <p:cNvPr id="41" name="Cubo 40">
              <a:extLst>
                <a:ext uri="{FF2B5EF4-FFF2-40B4-BE49-F238E27FC236}">
                  <a16:creationId xmlns:a16="http://schemas.microsoft.com/office/drawing/2014/main" id="{046AC064-4AC1-B807-2CFD-11F215A41E2F}"/>
                </a:ext>
              </a:extLst>
            </p:cNvPr>
            <p:cNvSpPr/>
            <p:nvPr/>
          </p:nvSpPr>
          <p:spPr>
            <a:xfrm>
              <a:off x="4762500" y="5476875"/>
              <a:ext cx="2562225" cy="666750"/>
            </a:xfrm>
            <a:prstGeom prst="cub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146149A7-7D68-A455-DE9F-BF2D5F6AC5F3}"/>
                </a:ext>
              </a:extLst>
            </p:cNvPr>
            <p:cNvSpPr txBox="1"/>
            <p:nvPr/>
          </p:nvSpPr>
          <p:spPr>
            <a:xfrm>
              <a:off x="4848225" y="5705475"/>
              <a:ext cx="21621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Registro y digitación</a:t>
              </a:r>
              <a:endParaRPr lang="es-PE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FEF9B7B-F5D1-A40E-BBFC-C5B8A39B54B4}"/>
              </a:ext>
            </a:extLst>
          </p:cNvPr>
          <p:cNvGrpSpPr/>
          <p:nvPr/>
        </p:nvGrpSpPr>
        <p:grpSpPr>
          <a:xfrm>
            <a:off x="4827141" y="2133600"/>
            <a:ext cx="2562225" cy="666750"/>
            <a:chOff x="4762500" y="5476875"/>
            <a:chExt cx="2562225" cy="666750"/>
          </a:xfrm>
        </p:grpSpPr>
        <p:sp>
          <p:nvSpPr>
            <p:cNvPr id="44" name="Cubo 43">
              <a:extLst>
                <a:ext uri="{FF2B5EF4-FFF2-40B4-BE49-F238E27FC236}">
                  <a16:creationId xmlns:a16="http://schemas.microsoft.com/office/drawing/2014/main" id="{C87152B9-0E6E-94CC-F898-1A9C5035B79E}"/>
                </a:ext>
              </a:extLst>
            </p:cNvPr>
            <p:cNvSpPr/>
            <p:nvPr/>
          </p:nvSpPr>
          <p:spPr>
            <a:xfrm>
              <a:off x="4762500" y="5476875"/>
              <a:ext cx="2562225" cy="666750"/>
            </a:xfrm>
            <a:prstGeom prst="cub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4094B031-B75C-4E95-4295-B3B760F7EFBA}"/>
                </a:ext>
              </a:extLst>
            </p:cNvPr>
            <p:cNvSpPr txBox="1"/>
            <p:nvPr/>
          </p:nvSpPr>
          <p:spPr>
            <a:xfrm>
              <a:off x="4848225" y="5705475"/>
              <a:ext cx="21621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Análisis de cuentas</a:t>
              </a:r>
              <a:endParaRPr lang="es-PE" sz="14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6" name="Cubo 45">
            <a:extLst>
              <a:ext uri="{FF2B5EF4-FFF2-40B4-BE49-F238E27FC236}">
                <a16:creationId xmlns:a16="http://schemas.microsoft.com/office/drawing/2014/main" id="{DB45FBE4-4D05-83C3-0BED-AE085284CAB2}"/>
              </a:ext>
            </a:extLst>
          </p:cNvPr>
          <p:cNvSpPr/>
          <p:nvPr/>
        </p:nvSpPr>
        <p:spPr>
          <a:xfrm>
            <a:off x="4827141" y="1066800"/>
            <a:ext cx="2562225" cy="666750"/>
          </a:xfrm>
          <a:prstGeom prst="cub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D81EDD7-FA6C-A3A5-550C-643A7C8FE2A8}"/>
              </a:ext>
            </a:extLst>
          </p:cNvPr>
          <p:cNvSpPr txBox="1"/>
          <p:nvPr/>
        </p:nvSpPr>
        <p:spPr>
          <a:xfrm>
            <a:off x="4922391" y="1209675"/>
            <a:ext cx="21621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Preparación de 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estados financieros</a:t>
            </a:r>
            <a:endParaRPr lang="es-PE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Cubo 47">
            <a:extLst>
              <a:ext uri="{FF2B5EF4-FFF2-40B4-BE49-F238E27FC236}">
                <a16:creationId xmlns:a16="http://schemas.microsoft.com/office/drawing/2014/main" id="{B5580275-9E5F-B8A6-18FE-2FE2CCFB5AA9}"/>
              </a:ext>
            </a:extLst>
          </p:cNvPr>
          <p:cNvSpPr/>
          <p:nvPr/>
        </p:nvSpPr>
        <p:spPr>
          <a:xfrm>
            <a:off x="4836666" y="4174927"/>
            <a:ext cx="2562225" cy="666750"/>
          </a:xfrm>
          <a:prstGeom prst="cub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ADCCDE9-1421-6999-CED5-6512777BA9EC}"/>
              </a:ext>
            </a:extLst>
          </p:cNvPr>
          <p:cNvSpPr txBox="1"/>
          <p:nvPr/>
        </p:nvSpPr>
        <p:spPr>
          <a:xfrm>
            <a:off x="4922391" y="4310391"/>
            <a:ext cx="21621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Contacto con las fuentes de información</a:t>
            </a:r>
            <a:endParaRPr lang="es-PE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Flecha: hacia abajo 49">
            <a:extLst>
              <a:ext uri="{FF2B5EF4-FFF2-40B4-BE49-F238E27FC236}">
                <a16:creationId xmlns:a16="http://schemas.microsoft.com/office/drawing/2014/main" id="{13E20878-78BA-CB77-B654-0362017E5D4F}"/>
              </a:ext>
            </a:extLst>
          </p:cNvPr>
          <p:cNvSpPr/>
          <p:nvPr/>
        </p:nvSpPr>
        <p:spPr>
          <a:xfrm rot="10800000">
            <a:off x="5732016" y="1781175"/>
            <a:ext cx="609600" cy="2667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1" name="Flecha: hacia abajo 50">
            <a:extLst>
              <a:ext uri="{FF2B5EF4-FFF2-40B4-BE49-F238E27FC236}">
                <a16:creationId xmlns:a16="http://schemas.microsoft.com/office/drawing/2014/main" id="{31C59EDB-C94B-A0B9-24BA-5D657E80F85D}"/>
              </a:ext>
            </a:extLst>
          </p:cNvPr>
          <p:cNvSpPr/>
          <p:nvPr/>
        </p:nvSpPr>
        <p:spPr>
          <a:xfrm rot="10800000">
            <a:off x="5741541" y="2857500"/>
            <a:ext cx="609600" cy="2667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2" name="Flecha: hacia abajo 51">
            <a:extLst>
              <a:ext uri="{FF2B5EF4-FFF2-40B4-BE49-F238E27FC236}">
                <a16:creationId xmlns:a16="http://schemas.microsoft.com/office/drawing/2014/main" id="{5BF12D03-1AF2-EDCF-9248-1CA9F5CA0DA1}"/>
              </a:ext>
            </a:extLst>
          </p:cNvPr>
          <p:cNvSpPr/>
          <p:nvPr/>
        </p:nvSpPr>
        <p:spPr>
          <a:xfrm rot="10800000">
            <a:off x="5741541" y="3810000"/>
            <a:ext cx="609600" cy="2667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A0F8271-8A5E-1EF2-84EF-4BDE91651463}"/>
              </a:ext>
            </a:extLst>
          </p:cNvPr>
          <p:cNvSpPr txBox="1"/>
          <p:nvPr/>
        </p:nvSpPr>
        <p:spPr>
          <a:xfrm>
            <a:off x="3646041" y="247560"/>
            <a:ext cx="523875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¿Cómo se cobra un “outsourcing”?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CB2CF066-DB94-697E-CE23-094F00B48185}"/>
              </a:ext>
            </a:extLst>
          </p:cNvPr>
          <p:cNvSpPr/>
          <p:nvPr/>
        </p:nvSpPr>
        <p:spPr>
          <a:xfrm>
            <a:off x="2598291" y="5048250"/>
            <a:ext cx="2409825" cy="742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98C629B-33C7-A619-8890-8A08C0E999BA}"/>
              </a:ext>
            </a:extLst>
          </p:cNvPr>
          <p:cNvSpPr txBox="1"/>
          <p:nvPr/>
        </p:nvSpPr>
        <p:spPr>
          <a:xfrm flipH="1">
            <a:off x="2624959" y="5069413"/>
            <a:ext cx="233553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Transacciones estándar: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1,000 al mes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que son una persona</a:t>
            </a:r>
            <a:endParaRPr lang="es-PE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45BDE8D-58E8-54EE-198B-2FB517C34B52}"/>
              </a:ext>
            </a:extLst>
          </p:cNvPr>
          <p:cNvSpPr/>
          <p:nvPr/>
        </p:nvSpPr>
        <p:spPr>
          <a:xfrm>
            <a:off x="7313166" y="5057775"/>
            <a:ext cx="2409825" cy="7429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E635022-49D4-E8C1-EEF6-450E9305C261}"/>
              </a:ext>
            </a:extLst>
          </p:cNvPr>
          <p:cNvSpPr txBox="1"/>
          <p:nvPr/>
        </p:nvSpPr>
        <p:spPr>
          <a:xfrm flipH="1">
            <a:off x="7339834" y="5078938"/>
            <a:ext cx="233553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Transacciones difíciles: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700 al mes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que son una persona</a:t>
            </a:r>
            <a:endParaRPr lang="es-PE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621A6B1F-3C75-37BA-A397-27565CC99B03}"/>
              </a:ext>
            </a:extLst>
          </p:cNvPr>
          <p:cNvCxnSpPr>
            <a:stCxn id="55" idx="0"/>
            <a:endCxn id="48" idx="2"/>
          </p:cNvCxnSpPr>
          <p:nvPr/>
        </p:nvCxnSpPr>
        <p:spPr>
          <a:xfrm rot="5400000" flipH="1" flipV="1">
            <a:off x="4075812" y="4308559"/>
            <a:ext cx="477767" cy="1043942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4E66C385-8248-B25E-C2F8-C0ED0B8C2FA6}"/>
              </a:ext>
            </a:extLst>
          </p:cNvPr>
          <p:cNvCxnSpPr>
            <a:cxnSpLocks/>
            <a:stCxn id="57" idx="0"/>
          </p:cNvCxnSpPr>
          <p:nvPr/>
        </p:nvCxnSpPr>
        <p:spPr>
          <a:xfrm rot="16200000" flipV="1">
            <a:off x="7721044" y="4292383"/>
            <a:ext cx="550128" cy="1022982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F5D6FFC-3AC4-AB27-525D-5A3E4DFD5165}"/>
              </a:ext>
            </a:extLst>
          </p:cNvPr>
          <p:cNvSpPr txBox="1"/>
          <p:nvPr/>
        </p:nvSpPr>
        <p:spPr>
          <a:xfrm>
            <a:off x="4817616" y="5794606"/>
            <a:ext cx="24098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Edwardian Script ITC" panose="030303020407070D0804" pitchFamily="66" charset="0"/>
              </a:rPr>
              <a:t>¿Cómo se cobra ?</a:t>
            </a: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3B3775BF-76EC-D5DF-0728-5B4C951E6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0909" r="2716"/>
          <a:stretch/>
        </p:blipFill>
        <p:spPr>
          <a:xfrm>
            <a:off x="5655816" y="5020224"/>
            <a:ext cx="923924" cy="770976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59D561D3-F4FD-ED12-0E13-355C144FBD8D}"/>
              </a:ext>
            </a:extLst>
          </p:cNvPr>
          <p:cNvCxnSpPr>
            <a:cxnSpLocks/>
          </p:cNvCxnSpPr>
          <p:nvPr/>
        </p:nvCxnSpPr>
        <p:spPr>
          <a:xfrm>
            <a:off x="6714650" y="5405712"/>
            <a:ext cx="50482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746AAEE2-1E51-8143-BCC8-B9341DA40C80}"/>
              </a:ext>
            </a:extLst>
          </p:cNvPr>
          <p:cNvCxnSpPr>
            <a:cxnSpLocks/>
          </p:cNvCxnSpPr>
          <p:nvPr/>
        </p:nvCxnSpPr>
        <p:spPr>
          <a:xfrm flipH="1">
            <a:off x="5151088" y="5415237"/>
            <a:ext cx="39433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50000"/>
              </a:schemeClr>
            </a:gs>
            <a:gs pos="36000">
              <a:schemeClr val="accent1">
                <a:lumMod val="50000"/>
              </a:schemeClr>
            </a:gs>
            <a:gs pos="50000">
              <a:schemeClr val="accent1">
                <a:lumMod val="50000"/>
              </a:schemeClr>
            </a:gs>
            <a:gs pos="8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B0922BE-9A9B-58D8-3E2B-3E4D8CF36B91}"/>
              </a:ext>
            </a:extLst>
          </p:cNvPr>
          <p:cNvGrpSpPr/>
          <p:nvPr/>
        </p:nvGrpSpPr>
        <p:grpSpPr>
          <a:xfrm>
            <a:off x="692047" y="1936234"/>
            <a:ext cx="1229193" cy="1454046"/>
            <a:chOff x="9863528" y="2368446"/>
            <a:chExt cx="1229193" cy="1454046"/>
          </a:xfrm>
        </p:grpSpPr>
        <p:sp>
          <p:nvSpPr>
            <p:cNvPr id="7" name="Rombo 6">
              <a:extLst>
                <a:ext uri="{FF2B5EF4-FFF2-40B4-BE49-F238E27FC236}">
                  <a16:creationId xmlns:a16="http://schemas.microsoft.com/office/drawing/2014/main" id="{A3D8CD45-7372-1AA8-E293-FA215D2C297E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mbo 7">
              <a:extLst>
                <a:ext uri="{FF2B5EF4-FFF2-40B4-BE49-F238E27FC236}">
                  <a16:creationId xmlns:a16="http://schemas.microsoft.com/office/drawing/2014/main" id="{673CB22B-F604-A2D6-8CB9-E8D7D373A0E1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mbo 8">
              <a:extLst>
                <a:ext uri="{FF2B5EF4-FFF2-40B4-BE49-F238E27FC236}">
                  <a16:creationId xmlns:a16="http://schemas.microsoft.com/office/drawing/2014/main" id="{F5588C71-7BD0-24F7-DC58-753F56665DD4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mbo 9">
              <a:extLst>
                <a:ext uri="{FF2B5EF4-FFF2-40B4-BE49-F238E27FC236}">
                  <a16:creationId xmlns:a16="http://schemas.microsoft.com/office/drawing/2014/main" id="{C7CC0E5D-9C7C-86CC-B464-A990E610EE17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mbo 10">
              <a:extLst>
                <a:ext uri="{FF2B5EF4-FFF2-40B4-BE49-F238E27FC236}">
                  <a16:creationId xmlns:a16="http://schemas.microsoft.com/office/drawing/2014/main" id="{FBA409CA-5A27-0F5A-8CCC-1749DE433D14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mbo 11">
              <a:extLst>
                <a:ext uri="{FF2B5EF4-FFF2-40B4-BE49-F238E27FC236}">
                  <a16:creationId xmlns:a16="http://schemas.microsoft.com/office/drawing/2014/main" id="{7CD07A8C-766A-9BA5-09A6-CAF2F82781D2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mbo 12">
              <a:extLst>
                <a:ext uri="{FF2B5EF4-FFF2-40B4-BE49-F238E27FC236}">
                  <a16:creationId xmlns:a16="http://schemas.microsoft.com/office/drawing/2014/main" id="{26D4B061-084C-2678-2238-5310685D08F1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mbo 13">
              <a:extLst>
                <a:ext uri="{FF2B5EF4-FFF2-40B4-BE49-F238E27FC236}">
                  <a16:creationId xmlns:a16="http://schemas.microsoft.com/office/drawing/2014/main" id="{5337AC9C-B57A-AA37-A153-03EF80FA5E4E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5E40F4A-A46E-E50B-CE41-AA92E8B6ECAC}"/>
              </a:ext>
            </a:extLst>
          </p:cNvPr>
          <p:cNvGrpSpPr/>
          <p:nvPr/>
        </p:nvGrpSpPr>
        <p:grpSpPr>
          <a:xfrm>
            <a:off x="694547" y="3437745"/>
            <a:ext cx="1229193" cy="1454046"/>
            <a:chOff x="9863528" y="2368446"/>
            <a:chExt cx="1229193" cy="1454046"/>
          </a:xfrm>
        </p:grpSpPr>
        <p:sp>
          <p:nvSpPr>
            <p:cNvPr id="16" name="Rombo 15">
              <a:extLst>
                <a:ext uri="{FF2B5EF4-FFF2-40B4-BE49-F238E27FC236}">
                  <a16:creationId xmlns:a16="http://schemas.microsoft.com/office/drawing/2014/main" id="{8F4C5728-3332-243F-ED59-CFE9EAE05B64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mbo 16">
              <a:extLst>
                <a:ext uri="{FF2B5EF4-FFF2-40B4-BE49-F238E27FC236}">
                  <a16:creationId xmlns:a16="http://schemas.microsoft.com/office/drawing/2014/main" id="{C661A04A-38F5-4B81-C6DE-3DBACDF81C6D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mbo 17">
              <a:extLst>
                <a:ext uri="{FF2B5EF4-FFF2-40B4-BE49-F238E27FC236}">
                  <a16:creationId xmlns:a16="http://schemas.microsoft.com/office/drawing/2014/main" id="{7A9F3D45-998B-BD63-B0E1-427FF67BA269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ombo 18">
              <a:extLst>
                <a:ext uri="{FF2B5EF4-FFF2-40B4-BE49-F238E27FC236}">
                  <a16:creationId xmlns:a16="http://schemas.microsoft.com/office/drawing/2014/main" id="{AC6B051D-3795-E2E7-616E-72E9F32E87D5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mbo 19">
              <a:extLst>
                <a:ext uri="{FF2B5EF4-FFF2-40B4-BE49-F238E27FC236}">
                  <a16:creationId xmlns:a16="http://schemas.microsoft.com/office/drawing/2014/main" id="{1322F40F-C594-3B4A-DAE5-440466F3B764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mbo 20">
              <a:extLst>
                <a:ext uri="{FF2B5EF4-FFF2-40B4-BE49-F238E27FC236}">
                  <a16:creationId xmlns:a16="http://schemas.microsoft.com/office/drawing/2014/main" id="{9E6973D4-E2C6-2145-59BD-978E64BDC35A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mbo 21">
              <a:extLst>
                <a:ext uri="{FF2B5EF4-FFF2-40B4-BE49-F238E27FC236}">
                  <a16:creationId xmlns:a16="http://schemas.microsoft.com/office/drawing/2014/main" id="{477CBE8C-9424-E03D-3BA6-FB2A5D4CFBBC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mbo 22">
              <a:extLst>
                <a:ext uri="{FF2B5EF4-FFF2-40B4-BE49-F238E27FC236}">
                  <a16:creationId xmlns:a16="http://schemas.microsoft.com/office/drawing/2014/main" id="{3B4A1E75-19D4-CAD3-B4B5-39F2A814DFFC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FDE77A8-5D5F-D45C-7FD4-48829921EB4D}"/>
              </a:ext>
            </a:extLst>
          </p:cNvPr>
          <p:cNvGrpSpPr/>
          <p:nvPr/>
        </p:nvGrpSpPr>
        <p:grpSpPr>
          <a:xfrm>
            <a:off x="697047" y="472199"/>
            <a:ext cx="1229193" cy="1454046"/>
            <a:chOff x="9863528" y="2368446"/>
            <a:chExt cx="1229193" cy="1454046"/>
          </a:xfrm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642A9140-7845-4C5D-4256-EE4119AC9E86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ombo 25">
              <a:extLst>
                <a:ext uri="{FF2B5EF4-FFF2-40B4-BE49-F238E27FC236}">
                  <a16:creationId xmlns:a16="http://schemas.microsoft.com/office/drawing/2014/main" id="{73FC1D03-0660-887E-7612-79F700B21E3C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ombo 26">
              <a:extLst>
                <a:ext uri="{FF2B5EF4-FFF2-40B4-BE49-F238E27FC236}">
                  <a16:creationId xmlns:a16="http://schemas.microsoft.com/office/drawing/2014/main" id="{CD47C5A9-6444-5E19-940C-5F81AE7ED029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mbo 27">
              <a:extLst>
                <a:ext uri="{FF2B5EF4-FFF2-40B4-BE49-F238E27FC236}">
                  <a16:creationId xmlns:a16="http://schemas.microsoft.com/office/drawing/2014/main" id="{2DF6BD8D-2FC3-6072-71B0-B91C4BEAE4F3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mbo 28">
              <a:extLst>
                <a:ext uri="{FF2B5EF4-FFF2-40B4-BE49-F238E27FC236}">
                  <a16:creationId xmlns:a16="http://schemas.microsoft.com/office/drawing/2014/main" id="{125CF43F-3523-09EA-49F1-78856D894C97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mbo 29">
              <a:extLst>
                <a:ext uri="{FF2B5EF4-FFF2-40B4-BE49-F238E27FC236}">
                  <a16:creationId xmlns:a16="http://schemas.microsoft.com/office/drawing/2014/main" id="{E3884756-0D8B-03D5-44AF-042B71232E45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mbo 30">
              <a:extLst>
                <a:ext uri="{FF2B5EF4-FFF2-40B4-BE49-F238E27FC236}">
                  <a16:creationId xmlns:a16="http://schemas.microsoft.com/office/drawing/2014/main" id="{19DCCF47-5D9E-03B4-8C61-DC534E039D11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ombo 31">
              <a:extLst>
                <a:ext uri="{FF2B5EF4-FFF2-40B4-BE49-F238E27FC236}">
                  <a16:creationId xmlns:a16="http://schemas.microsoft.com/office/drawing/2014/main" id="{D3F53609-334D-E0B3-C63E-C8C3EBC96EE6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2DDDF1C-F4E8-4AC9-FAE9-DF704DBA7D8E}"/>
              </a:ext>
            </a:extLst>
          </p:cNvPr>
          <p:cNvGrpSpPr/>
          <p:nvPr/>
        </p:nvGrpSpPr>
        <p:grpSpPr>
          <a:xfrm>
            <a:off x="684557" y="4911787"/>
            <a:ext cx="1229193" cy="1454046"/>
            <a:chOff x="9863528" y="2368446"/>
            <a:chExt cx="1229193" cy="1454046"/>
          </a:xfrm>
        </p:grpSpPr>
        <p:sp>
          <p:nvSpPr>
            <p:cNvPr id="34" name="Rombo 33">
              <a:extLst>
                <a:ext uri="{FF2B5EF4-FFF2-40B4-BE49-F238E27FC236}">
                  <a16:creationId xmlns:a16="http://schemas.microsoft.com/office/drawing/2014/main" id="{DC84A961-62D7-A3D9-B8D8-98B104D6BFF3}"/>
                </a:ext>
              </a:extLst>
            </p:cNvPr>
            <p:cNvSpPr/>
            <p:nvPr/>
          </p:nvSpPr>
          <p:spPr>
            <a:xfrm>
              <a:off x="9863528" y="2368446"/>
              <a:ext cx="1229193" cy="145404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mbo 34">
              <a:extLst>
                <a:ext uri="{FF2B5EF4-FFF2-40B4-BE49-F238E27FC236}">
                  <a16:creationId xmlns:a16="http://schemas.microsoft.com/office/drawing/2014/main" id="{C21A1749-9544-6F8F-A1B9-843C21C08A7F}"/>
                </a:ext>
              </a:extLst>
            </p:cNvPr>
            <p:cNvSpPr/>
            <p:nvPr/>
          </p:nvSpPr>
          <p:spPr>
            <a:xfrm>
              <a:off x="9940978" y="2473380"/>
              <a:ext cx="1076793" cy="127666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ombo 35">
              <a:extLst>
                <a:ext uri="{FF2B5EF4-FFF2-40B4-BE49-F238E27FC236}">
                  <a16:creationId xmlns:a16="http://schemas.microsoft.com/office/drawing/2014/main" id="{81B0486E-D023-148B-3A30-EA5CCCB42101}"/>
                </a:ext>
              </a:extLst>
            </p:cNvPr>
            <p:cNvSpPr/>
            <p:nvPr/>
          </p:nvSpPr>
          <p:spPr>
            <a:xfrm>
              <a:off x="10018428" y="2548330"/>
              <a:ext cx="939381" cy="1144252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ombo 36">
              <a:extLst>
                <a:ext uri="{FF2B5EF4-FFF2-40B4-BE49-F238E27FC236}">
                  <a16:creationId xmlns:a16="http://schemas.microsoft.com/office/drawing/2014/main" id="{76FAEA31-43CE-A247-FD15-2F87ACE2A2B3}"/>
                </a:ext>
              </a:extLst>
            </p:cNvPr>
            <p:cNvSpPr/>
            <p:nvPr/>
          </p:nvSpPr>
          <p:spPr>
            <a:xfrm>
              <a:off x="10050908" y="2653262"/>
              <a:ext cx="846943" cy="95188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ombo 37">
              <a:extLst>
                <a:ext uri="{FF2B5EF4-FFF2-40B4-BE49-F238E27FC236}">
                  <a16:creationId xmlns:a16="http://schemas.microsoft.com/office/drawing/2014/main" id="{BA137020-AF4F-A0B1-B3D3-133A92A18660}"/>
                </a:ext>
              </a:extLst>
            </p:cNvPr>
            <p:cNvSpPr/>
            <p:nvPr/>
          </p:nvSpPr>
          <p:spPr>
            <a:xfrm>
              <a:off x="10128358" y="2743202"/>
              <a:ext cx="694543" cy="78949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ombo 38">
              <a:extLst>
                <a:ext uri="{FF2B5EF4-FFF2-40B4-BE49-F238E27FC236}">
                  <a16:creationId xmlns:a16="http://schemas.microsoft.com/office/drawing/2014/main" id="{2D9BD021-9CBF-1EA2-2F38-BEC84B053EC7}"/>
                </a:ext>
              </a:extLst>
            </p:cNvPr>
            <p:cNvSpPr/>
            <p:nvPr/>
          </p:nvSpPr>
          <p:spPr>
            <a:xfrm>
              <a:off x="10190818" y="2818152"/>
              <a:ext cx="574623" cy="627099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ombo 39">
              <a:extLst>
                <a:ext uri="{FF2B5EF4-FFF2-40B4-BE49-F238E27FC236}">
                  <a16:creationId xmlns:a16="http://schemas.microsoft.com/office/drawing/2014/main" id="{3FD120DD-6F32-9A7D-0AE1-201D29C2CAC8}"/>
                </a:ext>
              </a:extLst>
            </p:cNvPr>
            <p:cNvSpPr/>
            <p:nvPr/>
          </p:nvSpPr>
          <p:spPr>
            <a:xfrm>
              <a:off x="10238288" y="2863124"/>
              <a:ext cx="454703" cy="509677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ombo 40">
              <a:extLst>
                <a:ext uri="{FF2B5EF4-FFF2-40B4-BE49-F238E27FC236}">
                  <a16:creationId xmlns:a16="http://schemas.microsoft.com/office/drawing/2014/main" id="{8A02764B-2443-FD59-94CE-D7FE4B2A75A3}"/>
                </a:ext>
              </a:extLst>
            </p:cNvPr>
            <p:cNvSpPr/>
            <p:nvPr/>
          </p:nvSpPr>
          <p:spPr>
            <a:xfrm>
              <a:off x="10285758" y="2938075"/>
              <a:ext cx="374753" cy="362276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9C429881-9117-72B9-397B-8F44BE24000D}"/>
              </a:ext>
            </a:extLst>
          </p:cNvPr>
          <p:cNvSpPr txBox="1"/>
          <p:nvPr/>
        </p:nvSpPr>
        <p:spPr>
          <a:xfrm>
            <a:off x="5236461" y="164482"/>
            <a:ext cx="2274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Primer tema: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Nuestros Clientes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dwardian Script ITC" panose="030303020407070D0804" pitchFamily="66" charset="0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37788A-73C8-1B99-1F5D-165BC631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15" y="1648945"/>
            <a:ext cx="6711073" cy="38824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406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1AC81D-9983-BD13-DEFA-CB5F9722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16"/>
          <a:stretch/>
        </p:blipFill>
        <p:spPr>
          <a:xfrm>
            <a:off x="5027645" y="1214208"/>
            <a:ext cx="6727372" cy="32029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7CBF5E-4A27-9D61-F441-73787645A3F5}"/>
              </a:ext>
            </a:extLst>
          </p:cNvPr>
          <p:cNvSpPr txBox="1"/>
          <p:nvPr/>
        </p:nvSpPr>
        <p:spPr>
          <a:xfrm>
            <a:off x="5141165" y="74641"/>
            <a:ext cx="19575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latin typeface="Edwardian Script ITC" panose="030303020407070D0804" pitchFamily="66" charset="0"/>
              </a:rPr>
              <a:t>Segundo tema:</a:t>
            </a:r>
          </a:p>
          <a:p>
            <a:r>
              <a:rPr lang="es-ES" sz="3200" b="1" dirty="0">
                <a:latin typeface="Edwardian Script ITC" panose="030303020407070D0804" pitchFamily="66" charset="0"/>
              </a:rPr>
              <a:t>Presentaciones </a:t>
            </a:r>
            <a:endParaRPr lang="es-PE" sz="3200" b="1" dirty="0">
              <a:latin typeface="Edwardian Script ITC" panose="030303020407070D08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6253E2-76D7-3920-4349-758FDE13D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41"/>
          <a:stretch/>
        </p:blipFill>
        <p:spPr>
          <a:xfrm>
            <a:off x="5101490" y="4182256"/>
            <a:ext cx="6727372" cy="257530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9CAC5B1-6659-428C-12AC-511406BF736F}"/>
              </a:ext>
            </a:extLst>
          </p:cNvPr>
          <p:cNvSpPr/>
          <p:nvPr/>
        </p:nvSpPr>
        <p:spPr>
          <a:xfrm>
            <a:off x="2838059" y="1458680"/>
            <a:ext cx="2147596" cy="31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856EBBF-68DD-BD54-9D5F-CCEA6A9B7270}"/>
              </a:ext>
            </a:extLst>
          </p:cNvPr>
          <p:cNvCxnSpPr>
            <a:cxnSpLocks/>
          </p:cNvCxnSpPr>
          <p:nvPr/>
        </p:nvCxnSpPr>
        <p:spPr>
          <a:xfrm>
            <a:off x="4898571" y="2332653"/>
            <a:ext cx="0" cy="44040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6A583F-9FE1-33D8-5449-B317CFAE1BF7}"/>
              </a:ext>
            </a:extLst>
          </p:cNvPr>
          <p:cNvSpPr txBox="1"/>
          <p:nvPr/>
        </p:nvSpPr>
        <p:spPr>
          <a:xfrm>
            <a:off x="328132" y="3407335"/>
            <a:ext cx="4094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Los estados de resultados (antes Ganancias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 y Pérdidas) siempre concitan el interés de la 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Gerencia y acá mostramos las dos formas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 más utilizadas en nuestras presentaciones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mensuales. </a:t>
            </a: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2FDA63F-E323-E5E7-69EB-48401E21FA89}"/>
              </a:ext>
            </a:extLst>
          </p:cNvPr>
          <p:cNvSpPr/>
          <p:nvPr/>
        </p:nvSpPr>
        <p:spPr>
          <a:xfrm>
            <a:off x="356124" y="3312367"/>
            <a:ext cx="4066588" cy="162352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710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24DEDF3-ADCC-91C8-FB3A-49C0CF55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08" y="2453946"/>
            <a:ext cx="10303916" cy="44173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170079-BF6E-452A-A51E-1D6B2B6C1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65" y="873496"/>
            <a:ext cx="11034402" cy="16487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4CA4CD6-D8D5-B60A-9AE9-7C5E14C9F6B7}"/>
              </a:ext>
            </a:extLst>
          </p:cNvPr>
          <p:cNvSpPr txBox="1"/>
          <p:nvPr/>
        </p:nvSpPr>
        <p:spPr>
          <a:xfrm>
            <a:off x="927737" y="318909"/>
            <a:ext cx="1030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Y también la presentación de los estados de resultados por las principales tiendas de vuestra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17501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A6F499-6AA1-2AF3-37E3-1166468C9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90"/>
          <a:stretch/>
        </p:blipFill>
        <p:spPr>
          <a:xfrm>
            <a:off x="419873" y="1458630"/>
            <a:ext cx="11242772" cy="516350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ABA74DC-88AA-942C-50F4-E7260416032B}"/>
              </a:ext>
            </a:extLst>
          </p:cNvPr>
          <p:cNvSpPr/>
          <p:nvPr/>
        </p:nvSpPr>
        <p:spPr>
          <a:xfrm>
            <a:off x="2894122" y="2791200"/>
            <a:ext cx="816745" cy="275208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C644351-B1B4-62D8-8011-A3E732422832}"/>
              </a:ext>
            </a:extLst>
          </p:cNvPr>
          <p:cNvSpPr/>
          <p:nvPr/>
        </p:nvSpPr>
        <p:spPr>
          <a:xfrm>
            <a:off x="2895599" y="3595563"/>
            <a:ext cx="816745" cy="275208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E58DB8F-632A-206C-9353-01DA02306BD3}"/>
              </a:ext>
            </a:extLst>
          </p:cNvPr>
          <p:cNvSpPr/>
          <p:nvPr/>
        </p:nvSpPr>
        <p:spPr>
          <a:xfrm>
            <a:off x="8444160" y="3790050"/>
            <a:ext cx="816745" cy="1145219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000000000000000000</a:t>
            </a:r>
            <a:endParaRPr lang="es-PE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B49568A-098A-A749-AE44-6B09C43878AE}"/>
              </a:ext>
            </a:extLst>
          </p:cNvPr>
          <p:cNvSpPr/>
          <p:nvPr/>
        </p:nvSpPr>
        <p:spPr>
          <a:xfrm>
            <a:off x="8470790" y="5938452"/>
            <a:ext cx="816745" cy="275208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DB87DB-E2AF-C391-7F4B-DDB43CB70496}"/>
              </a:ext>
            </a:extLst>
          </p:cNvPr>
          <p:cNvSpPr/>
          <p:nvPr/>
        </p:nvSpPr>
        <p:spPr>
          <a:xfrm>
            <a:off x="419873" y="335900"/>
            <a:ext cx="3107094" cy="31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CC4BC0-A74E-41F0-5C04-669AD60A4191}"/>
              </a:ext>
            </a:extLst>
          </p:cNvPr>
          <p:cNvSpPr txBox="1"/>
          <p:nvPr/>
        </p:nvSpPr>
        <p:spPr>
          <a:xfrm>
            <a:off x="978214" y="508585"/>
            <a:ext cx="1030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 Narrow" panose="020B0606020202030204" pitchFamily="34" charset="0"/>
              </a:rPr>
              <a:t>Y, por supuesto, la presentación de los estados de situación financiera (Balance General)remarcando las principales cuentas patrimoniales</a:t>
            </a:r>
          </a:p>
        </p:txBody>
      </p:sp>
    </p:spTree>
    <p:extLst>
      <p:ext uri="{BB962C8B-B14F-4D97-AF65-F5344CB8AC3E}">
        <p14:creationId xmlns:p14="http://schemas.microsoft.com/office/powerpoint/2010/main" val="57159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3EEB7D-73D1-6A19-E50E-D05BA4F73626}"/>
              </a:ext>
            </a:extLst>
          </p:cNvPr>
          <p:cNvSpPr txBox="1"/>
          <p:nvPr/>
        </p:nvSpPr>
        <p:spPr>
          <a:xfrm>
            <a:off x="3192933" y="1384883"/>
            <a:ext cx="5956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La contabilidad nació como un medio de información para quienes dirigen la Empresa y tomar las decisiones acertadas que se van requiriendo. He aquí dos ejemplos de historias empresariales.</a:t>
            </a:r>
            <a:endParaRPr lang="es-PE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ABF26F-EFDF-4066-AE65-A76FD100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52" y="2682752"/>
            <a:ext cx="8911495" cy="263722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2406278-DEC1-AB13-59F9-4A2432854154}"/>
              </a:ext>
            </a:extLst>
          </p:cNvPr>
          <p:cNvSpPr/>
          <p:nvPr/>
        </p:nvSpPr>
        <p:spPr>
          <a:xfrm>
            <a:off x="3192933" y="1299248"/>
            <a:ext cx="5956031" cy="107721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F5F0B3-B137-9567-F1B9-CE34DAB3E627}"/>
              </a:ext>
            </a:extLst>
          </p:cNvPr>
          <p:cNvSpPr txBox="1"/>
          <p:nvPr/>
        </p:nvSpPr>
        <p:spPr>
          <a:xfrm>
            <a:off x="4877458" y="99732"/>
            <a:ext cx="2561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latin typeface="Edwardian Script ITC" panose="030303020407070D0804" pitchFamily="66" charset="0"/>
              </a:rPr>
              <a:t>Tercer tema:  </a:t>
            </a:r>
          </a:p>
          <a:p>
            <a:pPr algn="ctr"/>
            <a:r>
              <a:rPr lang="es-ES" sz="3200" b="1" dirty="0">
                <a:latin typeface="Edwardian Script ITC" panose="030303020407070D0804" pitchFamily="66" charset="0"/>
              </a:rPr>
              <a:t>El idioma gerencial </a:t>
            </a:r>
            <a:endParaRPr lang="es-PE" sz="3200" b="1" dirty="0">
              <a:latin typeface="Edwardian Script ITC" panose="030303020407070D08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469D58-11DA-64A4-C727-D920344B7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021"/>
            <a:ext cx="12192000" cy="12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6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335</Words>
  <Application>Microsoft Office PowerPoint</Application>
  <PresentationFormat>Panorámica</PresentationFormat>
  <Paragraphs>66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Edwardian Script ITC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BBOC</dc:creator>
  <cp:lastModifiedBy>LENOVO</cp:lastModifiedBy>
  <cp:revision>32</cp:revision>
  <dcterms:created xsi:type="dcterms:W3CDTF">2024-09-05T16:13:53Z</dcterms:created>
  <dcterms:modified xsi:type="dcterms:W3CDTF">2024-09-26T15:04:56Z</dcterms:modified>
</cp:coreProperties>
</file>